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sldIdLst>
    <p:sldId id="312" r:id="rId2"/>
    <p:sldId id="356" r:id="rId3"/>
    <p:sldId id="285" r:id="rId4"/>
    <p:sldId id="357" r:id="rId5"/>
    <p:sldId id="325" r:id="rId6"/>
    <p:sldId id="286" r:id="rId7"/>
    <p:sldId id="330" r:id="rId8"/>
    <p:sldId id="331" r:id="rId9"/>
    <p:sldId id="332" r:id="rId10"/>
    <p:sldId id="344" r:id="rId11"/>
    <p:sldId id="340" r:id="rId12"/>
    <p:sldId id="291" r:id="rId13"/>
    <p:sldId id="292" r:id="rId14"/>
    <p:sldId id="265" r:id="rId15"/>
    <p:sldId id="261" r:id="rId16"/>
    <p:sldId id="273" r:id="rId17"/>
    <p:sldId id="327" r:id="rId18"/>
    <p:sldId id="363" r:id="rId19"/>
    <p:sldId id="329" r:id="rId20"/>
    <p:sldId id="335" r:id="rId21"/>
    <p:sldId id="343" r:id="rId22"/>
    <p:sldId id="304" r:id="rId23"/>
    <p:sldId id="290" r:id="rId24"/>
    <p:sldId id="276" r:id="rId25"/>
    <p:sldId id="362" r:id="rId26"/>
    <p:sldId id="305" r:id="rId27"/>
    <p:sldId id="349" r:id="rId28"/>
    <p:sldId id="317" r:id="rId29"/>
    <p:sldId id="367" r:id="rId30"/>
    <p:sldId id="365" r:id="rId31"/>
    <p:sldId id="368" r:id="rId32"/>
    <p:sldId id="369" r:id="rId33"/>
    <p:sldId id="370" r:id="rId34"/>
    <p:sldId id="371" r:id="rId35"/>
    <p:sldId id="372" r:id="rId36"/>
    <p:sldId id="373" r:id="rId37"/>
    <p:sldId id="379" r:id="rId38"/>
    <p:sldId id="377" r:id="rId39"/>
    <p:sldId id="378" r:id="rId40"/>
    <p:sldId id="314" r:id="rId41"/>
    <p:sldId id="322" r:id="rId42"/>
    <p:sldId id="375" r:id="rId43"/>
    <p:sldId id="351" r:id="rId4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10" autoAdjust="0"/>
  </p:normalViewPr>
  <p:slideViewPr>
    <p:cSldViewPr>
      <p:cViewPr>
        <p:scale>
          <a:sx n="95" d="100"/>
          <a:sy n="95" d="100"/>
        </p:scale>
        <p:origin x="-852" y="16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B7325-AD67-4D0F-AD83-1367CE65A7DB}"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nl-NL"/>
        </a:p>
      </dgm:t>
    </dgm:pt>
    <dgm:pt modelId="{AAA6A0AA-5798-4FD9-AA39-8957B6DC39C0}">
      <dgm:prSet phldrT="[Teks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nl-NL" sz="2400" dirty="0" smtClean="0">
              <a:solidFill>
                <a:srgbClr val="FF0000"/>
              </a:solidFill>
            </a:rPr>
            <a:t>De papieren </a:t>
          </a:r>
          <a:r>
            <a:rPr lang="nl-NL" sz="2400" dirty="0" err="1" smtClean="0">
              <a:solidFill>
                <a:srgbClr val="FF0000"/>
              </a:solidFill>
            </a:rPr>
            <a:t>Talentenmap</a:t>
          </a:r>
          <a:r>
            <a:rPr lang="nl-NL" sz="2400" dirty="0" smtClean="0">
              <a:solidFill>
                <a:srgbClr val="FF0000"/>
              </a:solidFill>
            </a:rPr>
            <a:t> </a:t>
          </a:r>
          <a:endParaRPr lang="nl-NL" sz="2400" dirty="0">
            <a:solidFill>
              <a:srgbClr val="FF0000"/>
            </a:solidFill>
          </a:endParaRPr>
        </a:p>
      </dgm:t>
    </dgm:pt>
    <dgm:pt modelId="{58C3EE54-7DBB-46F5-9DF1-5EC714B735DB}" type="parTrans" cxnId="{3DEDA54D-7FD6-4312-9CCF-C5942C4D73EC}">
      <dgm:prSet/>
      <dgm:spPr/>
      <dgm:t>
        <a:bodyPr/>
        <a:lstStyle/>
        <a:p>
          <a:endParaRPr lang="nl-NL"/>
        </a:p>
      </dgm:t>
    </dgm:pt>
    <dgm:pt modelId="{E89F8014-7898-4A32-AC49-A35E26C111F5}" type="sibTrans" cxnId="{3DEDA54D-7FD6-4312-9CCF-C5942C4D73EC}">
      <dgm:prSet/>
      <dgm:spPr/>
      <dgm:t>
        <a:bodyPr/>
        <a:lstStyle/>
        <a:p>
          <a:endParaRPr lang="nl-NL"/>
        </a:p>
      </dgm:t>
    </dgm:pt>
    <dgm:pt modelId="{A0F41AB7-78B8-4841-B3E8-BC846173399D}">
      <dgm:prSet phldrT="[Teks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nl-NL" sz="2400" dirty="0" smtClean="0">
              <a:solidFill>
                <a:srgbClr val="FF0000"/>
              </a:solidFill>
            </a:rPr>
            <a:t>De digitale </a:t>
          </a:r>
          <a:r>
            <a:rPr lang="nl-NL" sz="2400" dirty="0" err="1" smtClean="0">
              <a:solidFill>
                <a:srgbClr val="FF0000"/>
              </a:solidFill>
            </a:rPr>
            <a:t>Talentenmap</a:t>
          </a:r>
          <a:r>
            <a:rPr lang="nl-NL" sz="2400" dirty="0" smtClean="0">
              <a:solidFill>
                <a:srgbClr val="FF0000"/>
              </a:solidFill>
            </a:rPr>
            <a:t> en het Loopbaandossier</a:t>
          </a:r>
          <a:endParaRPr lang="nl-NL" sz="2400" dirty="0">
            <a:solidFill>
              <a:srgbClr val="FF0000"/>
            </a:solidFill>
          </a:endParaRPr>
        </a:p>
      </dgm:t>
    </dgm:pt>
    <dgm:pt modelId="{3C323A7F-296E-437E-BD98-FF3C7F2CA2E9}" type="parTrans" cxnId="{7E3D25D2-A40D-4502-9C34-3F68E0DC1D0D}">
      <dgm:prSet/>
      <dgm:spPr/>
      <dgm:t>
        <a:bodyPr/>
        <a:lstStyle/>
        <a:p>
          <a:endParaRPr lang="nl-NL"/>
        </a:p>
      </dgm:t>
    </dgm:pt>
    <dgm:pt modelId="{92FE07BD-8D16-473A-8D47-8AA50D6A3ECD}" type="sibTrans" cxnId="{7E3D25D2-A40D-4502-9C34-3F68E0DC1D0D}">
      <dgm:prSet/>
      <dgm:spPr/>
      <dgm:t>
        <a:bodyPr/>
        <a:lstStyle/>
        <a:p>
          <a:endParaRPr lang="nl-NL"/>
        </a:p>
      </dgm:t>
    </dgm:pt>
    <dgm:pt modelId="{338BD491-BC41-4A8D-AB83-21D607B476BA}">
      <dgm:prSet phldrT="[Teks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NL" sz="2400" dirty="0" smtClean="0">
              <a:solidFill>
                <a:srgbClr val="FF0000"/>
              </a:solidFill>
            </a:rPr>
            <a:t>Het Intakespel</a:t>
          </a:r>
          <a:endParaRPr lang="nl-NL" sz="2400" dirty="0">
            <a:solidFill>
              <a:srgbClr val="FF0000"/>
            </a:solidFill>
          </a:endParaRPr>
        </a:p>
      </dgm:t>
    </dgm:pt>
    <dgm:pt modelId="{7EA98496-2F58-4F30-982D-E16349A503FD}" type="parTrans" cxnId="{659F2DFB-CB26-48E0-87E1-8490951016FF}">
      <dgm:prSet/>
      <dgm:spPr/>
      <dgm:t>
        <a:bodyPr/>
        <a:lstStyle/>
        <a:p>
          <a:endParaRPr lang="nl-NL"/>
        </a:p>
      </dgm:t>
    </dgm:pt>
    <dgm:pt modelId="{864CC801-6F71-49B7-8663-18C7D9524E4D}" type="sibTrans" cxnId="{659F2DFB-CB26-48E0-87E1-8490951016FF}">
      <dgm:prSet/>
      <dgm:spPr/>
      <dgm:t>
        <a:bodyPr/>
        <a:lstStyle/>
        <a:p>
          <a:endParaRPr lang="nl-NL"/>
        </a:p>
      </dgm:t>
    </dgm:pt>
    <dgm:pt modelId="{F1254592-297B-4692-97C3-D95ED360E9DA}">
      <dgm:prSet phldrT="[Teks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NL" sz="2400" dirty="0" smtClean="0">
              <a:solidFill>
                <a:srgbClr val="FF0000"/>
              </a:solidFill>
            </a:rPr>
            <a:t>Het Doorstroomspel</a:t>
          </a:r>
          <a:endParaRPr lang="nl-NL" sz="2400" dirty="0">
            <a:solidFill>
              <a:srgbClr val="FF0000"/>
            </a:solidFill>
          </a:endParaRPr>
        </a:p>
      </dgm:t>
    </dgm:pt>
    <dgm:pt modelId="{2169FCD5-60B2-4044-A633-A0991CA02E0D}" type="parTrans" cxnId="{163C9EC4-C1AF-495D-90E5-BF9513F84F0A}">
      <dgm:prSet/>
      <dgm:spPr/>
      <dgm:t>
        <a:bodyPr/>
        <a:lstStyle/>
        <a:p>
          <a:endParaRPr lang="nl-NL"/>
        </a:p>
      </dgm:t>
    </dgm:pt>
    <dgm:pt modelId="{4CF880A2-B9E5-4001-A958-67B73DA92F9A}" type="sibTrans" cxnId="{163C9EC4-C1AF-495D-90E5-BF9513F84F0A}">
      <dgm:prSet/>
      <dgm:spPr/>
      <dgm:t>
        <a:bodyPr/>
        <a:lstStyle/>
        <a:p>
          <a:endParaRPr lang="nl-NL"/>
        </a:p>
      </dgm:t>
    </dgm:pt>
    <dgm:pt modelId="{E4228E14-C70A-4370-AF07-95389519A9EA}">
      <dgm:prSet phldrT="[Teks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NL" sz="2400" dirty="0" smtClean="0">
              <a:solidFill>
                <a:srgbClr val="FF0000"/>
              </a:solidFill>
            </a:rPr>
            <a:t>Werken met de </a:t>
          </a:r>
          <a:r>
            <a:rPr lang="nl-NL" sz="2400" dirty="0" err="1" smtClean="0">
              <a:solidFill>
                <a:srgbClr val="FF0000"/>
              </a:solidFill>
            </a:rPr>
            <a:t>Profielmap</a:t>
          </a:r>
          <a:endParaRPr lang="nl-NL" sz="2400" dirty="0">
            <a:solidFill>
              <a:srgbClr val="FF0000"/>
            </a:solidFill>
          </a:endParaRPr>
        </a:p>
      </dgm:t>
    </dgm:pt>
    <dgm:pt modelId="{7D6024EB-E6B6-4409-9BCD-8458B5B1C201}" type="parTrans" cxnId="{9C9D514A-BAC8-494A-9391-B310DF4FA1AD}">
      <dgm:prSet/>
      <dgm:spPr/>
      <dgm:t>
        <a:bodyPr/>
        <a:lstStyle/>
        <a:p>
          <a:endParaRPr lang="nl-NL"/>
        </a:p>
      </dgm:t>
    </dgm:pt>
    <dgm:pt modelId="{185B662E-ADB5-43CF-809C-BBE15D4A54B6}" type="sibTrans" cxnId="{9C9D514A-BAC8-494A-9391-B310DF4FA1AD}">
      <dgm:prSet/>
      <dgm:spPr/>
      <dgm:t>
        <a:bodyPr/>
        <a:lstStyle/>
        <a:p>
          <a:endParaRPr lang="nl-NL"/>
        </a:p>
      </dgm:t>
    </dgm:pt>
    <dgm:pt modelId="{C165889C-2339-4C63-8996-7A02C2C75FFB}">
      <dgm:prSet custT="1"/>
      <dgm:spPr/>
      <dgm:t>
        <a:bodyPr/>
        <a:lstStyle/>
        <a:p>
          <a:r>
            <a:rPr lang="nl-NL" sz="2200" dirty="0" smtClean="0">
              <a:solidFill>
                <a:srgbClr val="FF0000"/>
              </a:solidFill>
            </a:rPr>
            <a:t>De </a:t>
          </a:r>
          <a:r>
            <a:rPr lang="nl-NL" sz="2400" dirty="0" smtClean="0">
              <a:solidFill>
                <a:srgbClr val="FF0000"/>
              </a:solidFill>
            </a:rPr>
            <a:t>Portfolio</a:t>
          </a:r>
          <a:br>
            <a:rPr lang="nl-NL" sz="2400" dirty="0" smtClean="0">
              <a:solidFill>
                <a:srgbClr val="FF0000"/>
              </a:solidFill>
            </a:rPr>
          </a:br>
          <a:r>
            <a:rPr lang="nl-NL" sz="2400" dirty="0" smtClean="0">
              <a:solidFill>
                <a:srgbClr val="FF0000"/>
              </a:solidFill>
            </a:rPr>
            <a:t>gesprekken</a:t>
          </a:r>
          <a:endParaRPr lang="nl-NL" sz="2400" dirty="0">
            <a:solidFill>
              <a:srgbClr val="FF0000"/>
            </a:solidFill>
          </a:endParaRPr>
        </a:p>
      </dgm:t>
    </dgm:pt>
    <dgm:pt modelId="{6484BC92-A054-47AE-A4E9-B630A78A9525}" type="parTrans" cxnId="{44059FA2-E00C-414D-8449-B8F0256A1B50}">
      <dgm:prSet/>
      <dgm:spPr/>
    </dgm:pt>
    <dgm:pt modelId="{46324CAC-A2EC-4D77-8644-653F95DEB862}" type="sibTrans" cxnId="{44059FA2-E00C-414D-8449-B8F0256A1B50}">
      <dgm:prSet/>
      <dgm:spPr/>
    </dgm:pt>
    <dgm:pt modelId="{6DA13AF8-BD54-412B-874E-300C714E39D4}" type="pres">
      <dgm:prSet presAssocID="{BE5B7325-AD67-4D0F-AD83-1367CE65A7DB}" presName="diagram" presStyleCnt="0">
        <dgm:presLayoutVars>
          <dgm:dir/>
          <dgm:resizeHandles val="exact"/>
        </dgm:presLayoutVars>
      </dgm:prSet>
      <dgm:spPr/>
      <dgm:t>
        <a:bodyPr/>
        <a:lstStyle/>
        <a:p>
          <a:endParaRPr lang="nl-NL"/>
        </a:p>
      </dgm:t>
    </dgm:pt>
    <dgm:pt modelId="{782565EF-D55F-48EC-9498-37DD03EB3AFF}" type="pres">
      <dgm:prSet presAssocID="{AAA6A0AA-5798-4FD9-AA39-8957B6DC39C0}" presName="node" presStyleLbl="node1" presStyleIdx="0" presStyleCnt="6">
        <dgm:presLayoutVars>
          <dgm:bulletEnabled val="1"/>
        </dgm:presLayoutVars>
      </dgm:prSet>
      <dgm:spPr/>
      <dgm:t>
        <a:bodyPr/>
        <a:lstStyle/>
        <a:p>
          <a:endParaRPr lang="nl-NL"/>
        </a:p>
      </dgm:t>
    </dgm:pt>
    <dgm:pt modelId="{C677A220-21F5-438A-9D9E-509EEE6FA410}" type="pres">
      <dgm:prSet presAssocID="{E89F8014-7898-4A32-AC49-A35E26C111F5}"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51AAAC7-1E86-486C-BF95-92B8926C64C3}" type="pres">
      <dgm:prSet presAssocID="{A0F41AB7-78B8-4841-B3E8-BC846173399D}" presName="node" presStyleLbl="node1" presStyleIdx="1" presStyleCnt="6">
        <dgm:presLayoutVars>
          <dgm:bulletEnabled val="1"/>
        </dgm:presLayoutVars>
      </dgm:prSet>
      <dgm:spPr/>
      <dgm:t>
        <a:bodyPr/>
        <a:lstStyle/>
        <a:p>
          <a:endParaRPr lang="nl-NL"/>
        </a:p>
      </dgm:t>
    </dgm:pt>
    <dgm:pt modelId="{55BC4142-A71A-4547-AD99-54DA853CBC27}" type="pres">
      <dgm:prSet presAssocID="{92FE07BD-8D16-473A-8D47-8AA50D6A3ECD}"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128B4A3-5F95-4C3D-8B16-1EE8EAA3459B}" type="pres">
      <dgm:prSet presAssocID="{338BD491-BC41-4A8D-AB83-21D607B476BA}" presName="node" presStyleLbl="node1" presStyleIdx="2" presStyleCnt="6">
        <dgm:presLayoutVars>
          <dgm:bulletEnabled val="1"/>
        </dgm:presLayoutVars>
      </dgm:prSet>
      <dgm:spPr/>
      <dgm:t>
        <a:bodyPr/>
        <a:lstStyle/>
        <a:p>
          <a:endParaRPr lang="nl-NL"/>
        </a:p>
      </dgm:t>
    </dgm:pt>
    <dgm:pt modelId="{D53EEC47-7F64-422D-BF47-091E92D5E48E}" type="pres">
      <dgm:prSet presAssocID="{864CC801-6F71-49B7-8663-18C7D9524E4D}"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1D2DAF9-FFE3-4B77-8ABC-14D91678A1E6}" type="pres">
      <dgm:prSet presAssocID="{F1254592-297B-4692-97C3-D95ED360E9DA}" presName="node" presStyleLbl="node1" presStyleIdx="3" presStyleCnt="6">
        <dgm:presLayoutVars>
          <dgm:bulletEnabled val="1"/>
        </dgm:presLayoutVars>
      </dgm:prSet>
      <dgm:spPr/>
      <dgm:t>
        <a:bodyPr/>
        <a:lstStyle/>
        <a:p>
          <a:endParaRPr lang="nl-NL"/>
        </a:p>
      </dgm:t>
    </dgm:pt>
    <dgm:pt modelId="{4F83C800-652C-4E10-9332-A096865017AE}" type="pres">
      <dgm:prSet presAssocID="{4CF880A2-B9E5-4001-A958-67B73DA92F9A}"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EA19F98-8C91-40FD-8A06-B1CC7F4B8C52}" type="pres">
      <dgm:prSet presAssocID="{E4228E14-C70A-4370-AF07-95389519A9EA}" presName="node" presStyleLbl="node1" presStyleIdx="4" presStyleCnt="6">
        <dgm:presLayoutVars>
          <dgm:bulletEnabled val="1"/>
        </dgm:presLayoutVars>
      </dgm:prSet>
      <dgm:spPr/>
      <dgm:t>
        <a:bodyPr/>
        <a:lstStyle/>
        <a:p>
          <a:endParaRPr lang="nl-NL"/>
        </a:p>
      </dgm:t>
    </dgm:pt>
    <dgm:pt modelId="{0F628712-4263-4203-87CC-83F55530C92A}" type="pres">
      <dgm:prSet presAssocID="{185B662E-ADB5-43CF-809C-BBE15D4A54B6}" presName="sibTrans" presStyleCnt="0"/>
      <dgm:spPr/>
    </dgm:pt>
    <dgm:pt modelId="{C7115926-2CC5-4691-9495-297D9AE713BE}" type="pres">
      <dgm:prSet presAssocID="{C165889C-2339-4C63-8996-7A02C2C75FFB}" presName="node" presStyleLbl="node1" presStyleIdx="5" presStyleCnt="6">
        <dgm:presLayoutVars>
          <dgm:bulletEnabled val="1"/>
        </dgm:presLayoutVars>
      </dgm:prSet>
      <dgm:spPr/>
      <dgm:t>
        <a:bodyPr/>
        <a:lstStyle/>
        <a:p>
          <a:endParaRPr lang="nl-NL"/>
        </a:p>
      </dgm:t>
    </dgm:pt>
  </dgm:ptLst>
  <dgm:cxnLst>
    <dgm:cxn modelId="{F4BF70FD-CE3E-4460-931D-F5B9E0209DE5}" type="presOf" srcId="{A0F41AB7-78B8-4841-B3E8-BC846173399D}" destId="{451AAAC7-1E86-486C-BF95-92B8926C64C3}" srcOrd="0" destOrd="0" presId="urn:microsoft.com/office/officeart/2005/8/layout/default"/>
    <dgm:cxn modelId="{2CEEBA50-4068-4877-8519-C93A5039573E}" type="presOf" srcId="{C165889C-2339-4C63-8996-7A02C2C75FFB}" destId="{C7115926-2CC5-4691-9495-297D9AE713BE}" srcOrd="0" destOrd="0" presId="urn:microsoft.com/office/officeart/2005/8/layout/default"/>
    <dgm:cxn modelId="{44059FA2-E00C-414D-8449-B8F0256A1B50}" srcId="{BE5B7325-AD67-4D0F-AD83-1367CE65A7DB}" destId="{C165889C-2339-4C63-8996-7A02C2C75FFB}" srcOrd="5" destOrd="0" parTransId="{6484BC92-A054-47AE-A4E9-B630A78A9525}" sibTransId="{46324CAC-A2EC-4D77-8644-653F95DEB862}"/>
    <dgm:cxn modelId="{D9247EDE-6054-43ED-AE62-7131EDD34BFA}" type="presOf" srcId="{BE5B7325-AD67-4D0F-AD83-1367CE65A7DB}" destId="{6DA13AF8-BD54-412B-874E-300C714E39D4}" srcOrd="0" destOrd="0" presId="urn:microsoft.com/office/officeart/2005/8/layout/default"/>
    <dgm:cxn modelId="{FF1B2D91-0B11-4BFE-80D3-38948980517E}" type="presOf" srcId="{AAA6A0AA-5798-4FD9-AA39-8957B6DC39C0}" destId="{782565EF-D55F-48EC-9498-37DD03EB3AFF}" srcOrd="0" destOrd="0" presId="urn:microsoft.com/office/officeart/2005/8/layout/default"/>
    <dgm:cxn modelId="{7E3D25D2-A40D-4502-9C34-3F68E0DC1D0D}" srcId="{BE5B7325-AD67-4D0F-AD83-1367CE65A7DB}" destId="{A0F41AB7-78B8-4841-B3E8-BC846173399D}" srcOrd="1" destOrd="0" parTransId="{3C323A7F-296E-437E-BD98-FF3C7F2CA2E9}" sibTransId="{92FE07BD-8D16-473A-8D47-8AA50D6A3ECD}"/>
    <dgm:cxn modelId="{14BB9196-7395-4976-ABC9-6900C4D7D8CC}" type="presOf" srcId="{F1254592-297B-4692-97C3-D95ED360E9DA}" destId="{41D2DAF9-FFE3-4B77-8ABC-14D91678A1E6}" srcOrd="0" destOrd="0" presId="urn:microsoft.com/office/officeart/2005/8/layout/default"/>
    <dgm:cxn modelId="{9C9D514A-BAC8-494A-9391-B310DF4FA1AD}" srcId="{BE5B7325-AD67-4D0F-AD83-1367CE65A7DB}" destId="{E4228E14-C70A-4370-AF07-95389519A9EA}" srcOrd="4" destOrd="0" parTransId="{7D6024EB-E6B6-4409-9BCD-8458B5B1C201}" sibTransId="{185B662E-ADB5-43CF-809C-BBE15D4A54B6}"/>
    <dgm:cxn modelId="{F5C13118-8D49-466B-8132-093A1AA6BF48}" type="presOf" srcId="{338BD491-BC41-4A8D-AB83-21D607B476BA}" destId="{F128B4A3-5F95-4C3D-8B16-1EE8EAA3459B}" srcOrd="0" destOrd="0" presId="urn:microsoft.com/office/officeart/2005/8/layout/default"/>
    <dgm:cxn modelId="{163C9EC4-C1AF-495D-90E5-BF9513F84F0A}" srcId="{BE5B7325-AD67-4D0F-AD83-1367CE65A7DB}" destId="{F1254592-297B-4692-97C3-D95ED360E9DA}" srcOrd="3" destOrd="0" parTransId="{2169FCD5-60B2-4044-A633-A0991CA02E0D}" sibTransId="{4CF880A2-B9E5-4001-A958-67B73DA92F9A}"/>
    <dgm:cxn modelId="{659F2DFB-CB26-48E0-87E1-8490951016FF}" srcId="{BE5B7325-AD67-4D0F-AD83-1367CE65A7DB}" destId="{338BD491-BC41-4A8D-AB83-21D607B476BA}" srcOrd="2" destOrd="0" parTransId="{7EA98496-2F58-4F30-982D-E16349A503FD}" sibTransId="{864CC801-6F71-49B7-8663-18C7D9524E4D}"/>
    <dgm:cxn modelId="{5E9DFA37-144D-484E-985A-A0CD1ECAA1EF}" type="presOf" srcId="{E4228E14-C70A-4370-AF07-95389519A9EA}" destId="{BEA19F98-8C91-40FD-8A06-B1CC7F4B8C52}" srcOrd="0" destOrd="0" presId="urn:microsoft.com/office/officeart/2005/8/layout/default"/>
    <dgm:cxn modelId="{3DEDA54D-7FD6-4312-9CCF-C5942C4D73EC}" srcId="{BE5B7325-AD67-4D0F-AD83-1367CE65A7DB}" destId="{AAA6A0AA-5798-4FD9-AA39-8957B6DC39C0}" srcOrd="0" destOrd="0" parTransId="{58C3EE54-7DBB-46F5-9DF1-5EC714B735DB}" sibTransId="{E89F8014-7898-4A32-AC49-A35E26C111F5}"/>
    <dgm:cxn modelId="{48C364D5-0AB2-45CA-BE24-A406C5033DD3}" type="presParOf" srcId="{6DA13AF8-BD54-412B-874E-300C714E39D4}" destId="{782565EF-D55F-48EC-9498-37DD03EB3AFF}" srcOrd="0" destOrd="0" presId="urn:microsoft.com/office/officeart/2005/8/layout/default"/>
    <dgm:cxn modelId="{BB8C265E-5377-4679-90D4-F6E8C3995599}" type="presParOf" srcId="{6DA13AF8-BD54-412B-874E-300C714E39D4}" destId="{C677A220-21F5-438A-9D9E-509EEE6FA410}" srcOrd="1" destOrd="0" presId="urn:microsoft.com/office/officeart/2005/8/layout/default"/>
    <dgm:cxn modelId="{7EDE4F77-6864-470B-9A74-011F4CD365CF}" type="presParOf" srcId="{6DA13AF8-BD54-412B-874E-300C714E39D4}" destId="{451AAAC7-1E86-486C-BF95-92B8926C64C3}" srcOrd="2" destOrd="0" presId="urn:microsoft.com/office/officeart/2005/8/layout/default"/>
    <dgm:cxn modelId="{9DFEB0CF-C70C-4303-975B-8872F4200248}" type="presParOf" srcId="{6DA13AF8-BD54-412B-874E-300C714E39D4}" destId="{55BC4142-A71A-4547-AD99-54DA853CBC27}" srcOrd="3" destOrd="0" presId="urn:microsoft.com/office/officeart/2005/8/layout/default"/>
    <dgm:cxn modelId="{F4C9E114-1104-4C5D-9B6A-B758384E3D8B}" type="presParOf" srcId="{6DA13AF8-BD54-412B-874E-300C714E39D4}" destId="{F128B4A3-5F95-4C3D-8B16-1EE8EAA3459B}" srcOrd="4" destOrd="0" presId="urn:microsoft.com/office/officeart/2005/8/layout/default"/>
    <dgm:cxn modelId="{9A358978-EC8B-45AF-A53A-9CECC65CBF7C}" type="presParOf" srcId="{6DA13AF8-BD54-412B-874E-300C714E39D4}" destId="{D53EEC47-7F64-422D-BF47-091E92D5E48E}" srcOrd="5" destOrd="0" presId="urn:microsoft.com/office/officeart/2005/8/layout/default"/>
    <dgm:cxn modelId="{F44B6AF2-5FD2-4E21-9A46-89469F6E2C6F}" type="presParOf" srcId="{6DA13AF8-BD54-412B-874E-300C714E39D4}" destId="{41D2DAF9-FFE3-4B77-8ABC-14D91678A1E6}" srcOrd="6" destOrd="0" presId="urn:microsoft.com/office/officeart/2005/8/layout/default"/>
    <dgm:cxn modelId="{BCA22AE0-0941-4509-9BE6-38E6C9307E4A}" type="presParOf" srcId="{6DA13AF8-BD54-412B-874E-300C714E39D4}" destId="{4F83C800-652C-4E10-9332-A096865017AE}" srcOrd="7" destOrd="0" presId="urn:microsoft.com/office/officeart/2005/8/layout/default"/>
    <dgm:cxn modelId="{5125CD3E-09B5-4153-8E06-1D6AC52181E8}" type="presParOf" srcId="{6DA13AF8-BD54-412B-874E-300C714E39D4}" destId="{BEA19F98-8C91-40FD-8A06-B1CC7F4B8C52}" srcOrd="8" destOrd="0" presId="urn:microsoft.com/office/officeart/2005/8/layout/default"/>
    <dgm:cxn modelId="{4DB13500-D822-49C9-8934-D71A626893E2}" type="presParOf" srcId="{6DA13AF8-BD54-412B-874E-300C714E39D4}" destId="{0F628712-4263-4203-87CC-83F55530C92A}" srcOrd="9" destOrd="0" presId="urn:microsoft.com/office/officeart/2005/8/layout/default"/>
    <dgm:cxn modelId="{1F83308D-BC9A-4735-83AF-D12D17F0C30F}" type="presParOf" srcId="{6DA13AF8-BD54-412B-874E-300C714E39D4}" destId="{C7115926-2CC5-4691-9495-297D9AE713BE}" srcOrd="10" destOrd="0" presId="urn:microsoft.com/office/officeart/2005/8/layout/default"/>
  </dgm:cxnLst>
  <dgm:bg>
    <a:solidFill>
      <a:schemeClr val="tx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565EF-D55F-48EC-9498-37DD03EB3AFF}">
      <dsp:nvSpPr>
        <dsp:cNvPr id="0" name=""/>
        <dsp:cNvSpPr/>
      </dsp:nvSpPr>
      <dsp:spPr>
        <a:xfrm>
          <a:off x="0" y="722758"/>
          <a:ext cx="2685851" cy="1611510"/>
        </a:xfrm>
        <a:prstGeom prst="rect">
          <a:avLst/>
        </a:prstGeom>
        <a:solidFill>
          <a:schemeClr val="accent1">
            <a:hueOff val="0"/>
            <a:satOff val="0"/>
            <a:lumOff val="0"/>
            <a:alphaOff val="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nl-NL" sz="2400" kern="1200" dirty="0" smtClean="0">
              <a:solidFill>
                <a:srgbClr val="FF0000"/>
              </a:solidFill>
            </a:rPr>
            <a:t>De papieren </a:t>
          </a:r>
          <a:r>
            <a:rPr lang="nl-NL" sz="2400" kern="1200" dirty="0" err="1" smtClean="0">
              <a:solidFill>
                <a:srgbClr val="FF0000"/>
              </a:solidFill>
            </a:rPr>
            <a:t>Talentenmap</a:t>
          </a:r>
          <a:r>
            <a:rPr lang="nl-NL" sz="2400" kern="1200" dirty="0" smtClean="0">
              <a:solidFill>
                <a:srgbClr val="FF0000"/>
              </a:solidFill>
            </a:rPr>
            <a:t> </a:t>
          </a:r>
          <a:endParaRPr lang="nl-NL" sz="2400" kern="1200" dirty="0">
            <a:solidFill>
              <a:srgbClr val="FF0000"/>
            </a:solidFill>
          </a:endParaRPr>
        </a:p>
      </dsp:txBody>
      <dsp:txXfrm>
        <a:off x="0" y="722758"/>
        <a:ext cx="2685851" cy="1611510"/>
      </dsp:txXfrm>
    </dsp:sp>
    <dsp:sp modelId="{451AAAC7-1E86-486C-BF95-92B8926C64C3}">
      <dsp:nvSpPr>
        <dsp:cNvPr id="0" name=""/>
        <dsp:cNvSpPr/>
      </dsp:nvSpPr>
      <dsp:spPr>
        <a:xfrm>
          <a:off x="2954436" y="722758"/>
          <a:ext cx="2685851" cy="1611510"/>
        </a:xfrm>
        <a:prstGeom prst="rect">
          <a:avLst/>
        </a:prstGeom>
        <a:solidFill>
          <a:schemeClr val="accent1">
            <a:hueOff val="0"/>
            <a:satOff val="0"/>
            <a:lumOff val="0"/>
            <a:alphaOff val="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nl-NL" sz="2400" kern="1200" dirty="0" smtClean="0">
              <a:solidFill>
                <a:srgbClr val="FF0000"/>
              </a:solidFill>
            </a:rPr>
            <a:t>De digitale </a:t>
          </a:r>
          <a:r>
            <a:rPr lang="nl-NL" sz="2400" kern="1200" dirty="0" err="1" smtClean="0">
              <a:solidFill>
                <a:srgbClr val="FF0000"/>
              </a:solidFill>
            </a:rPr>
            <a:t>Talentenmap</a:t>
          </a:r>
          <a:r>
            <a:rPr lang="nl-NL" sz="2400" kern="1200" dirty="0" smtClean="0">
              <a:solidFill>
                <a:srgbClr val="FF0000"/>
              </a:solidFill>
            </a:rPr>
            <a:t> en het Loopbaandossier</a:t>
          </a:r>
          <a:endParaRPr lang="nl-NL" sz="2400" kern="1200" dirty="0">
            <a:solidFill>
              <a:srgbClr val="FF0000"/>
            </a:solidFill>
          </a:endParaRPr>
        </a:p>
      </dsp:txBody>
      <dsp:txXfrm>
        <a:off x="2954436" y="722758"/>
        <a:ext cx="2685851" cy="1611510"/>
      </dsp:txXfrm>
    </dsp:sp>
    <dsp:sp modelId="{F128B4A3-5F95-4C3D-8B16-1EE8EAA3459B}">
      <dsp:nvSpPr>
        <dsp:cNvPr id="0" name=""/>
        <dsp:cNvSpPr/>
      </dsp:nvSpPr>
      <dsp:spPr>
        <a:xfrm>
          <a:off x="5908873" y="722758"/>
          <a:ext cx="2685851" cy="1611510"/>
        </a:xfrm>
        <a:prstGeom prst="rect">
          <a:avLst/>
        </a:prstGeom>
        <a:solidFill>
          <a:schemeClr val="accent1">
            <a:hueOff val="0"/>
            <a:satOff val="0"/>
            <a:lumOff val="0"/>
            <a:alphaOff val="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NL" sz="2400" kern="1200" dirty="0" smtClean="0">
              <a:solidFill>
                <a:srgbClr val="FF0000"/>
              </a:solidFill>
            </a:rPr>
            <a:t>Het Intakespel</a:t>
          </a:r>
          <a:endParaRPr lang="nl-NL" sz="2400" kern="1200" dirty="0">
            <a:solidFill>
              <a:srgbClr val="FF0000"/>
            </a:solidFill>
          </a:endParaRPr>
        </a:p>
      </dsp:txBody>
      <dsp:txXfrm>
        <a:off x="5908873" y="722758"/>
        <a:ext cx="2685851" cy="1611510"/>
      </dsp:txXfrm>
    </dsp:sp>
    <dsp:sp modelId="{41D2DAF9-FFE3-4B77-8ABC-14D91678A1E6}">
      <dsp:nvSpPr>
        <dsp:cNvPr id="0" name=""/>
        <dsp:cNvSpPr/>
      </dsp:nvSpPr>
      <dsp:spPr>
        <a:xfrm>
          <a:off x="0" y="2602855"/>
          <a:ext cx="2685851" cy="1611510"/>
        </a:xfrm>
        <a:prstGeom prst="rect">
          <a:avLst/>
        </a:prstGeom>
        <a:solidFill>
          <a:schemeClr val="accent1">
            <a:hueOff val="0"/>
            <a:satOff val="0"/>
            <a:lumOff val="0"/>
            <a:alphaOff val="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NL" sz="2400" kern="1200" dirty="0" smtClean="0">
              <a:solidFill>
                <a:srgbClr val="FF0000"/>
              </a:solidFill>
            </a:rPr>
            <a:t>Het Doorstroomspel</a:t>
          </a:r>
          <a:endParaRPr lang="nl-NL" sz="2400" kern="1200" dirty="0">
            <a:solidFill>
              <a:srgbClr val="FF0000"/>
            </a:solidFill>
          </a:endParaRPr>
        </a:p>
      </dsp:txBody>
      <dsp:txXfrm>
        <a:off x="0" y="2602855"/>
        <a:ext cx="2685851" cy="1611510"/>
      </dsp:txXfrm>
    </dsp:sp>
    <dsp:sp modelId="{BEA19F98-8C91-40FD-8A06-B1CC7F4B8C52}">
      <dsp:nvSpPr>
        <dsp:cNvPr id="0" name=""/>
        <dsp:cNvSpPr/>
      </dsp:nvSpPr>
      <dsp:spPr>
        <a:xfrm>
          <a:off x="2954436" y="2602855"/>
          <a:ext cx="2685851" cy="1611510"/>
        </a:xfrm>
        <a:prstGeom prst="rect">
          <a:avLst/>
        </a:prstGeom>
        <a:solidFill>
          <a:schemeClr val="accent1">
            <a:hueOff val="0"/>
            <a:satOff val="0"/>
            <a:lumOff val="0"/>
            <a:alphaOff val="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NL" sz="2400" kern="1200" dirty="0" smtClean="0">
              <a:solidFill>
                <a:srgbClr val="FF0000"/>
              </a:solidFill>
            </a:rPr>
            <a:t>Werken met de </a:t>
          </a:r>
          <a:r>
            <a:rPr lang="nl-NL" sz="2400" kern="1200" dirty="0" err="1" smtClean="0">
              <a:solidFill>
                <a:srgbClr val="FF0000"/>
              </a:solidFill>
            </a:rPr>
            <a:t>Profielmap</a:t>
          </a:r>
          <a:endParaRPr lang="nl-NL" sz="2400" kern="1200" dirty="0">
            <a:solidFill>
              <a:srgbClr val="FF0000"/>
            </a:solidFill>
          </a:endParaRPr>
        </a:p>
      </dsp:txBody>
      <dsp:txXfrm>
        <a:off x="2954436" y="2602855"/>
        <a:ext cx="2685851" cy="1611510"/>
      </dsp:txXfrm>
    </dsp:sp>
    <dsp:sp modelId="{C7115926-2CC5-4691-9495-297D9AE713BE}">
      <dsp:nvSpPr>
        <dsp:cNvPr id="0" name=""/>
        <dsp:cNvSpPr/>
      </dsp:nvSpPr>
      <dsp:spPr>
        <a:xfrm>
          <a:off x="5908873" y="2602855"/>
          <a:ext cx="2685851" cy="16115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NL" sz="2200" kern="1200" dirty="0" smtClean="0">
              <a:solidFill>
                <a:srgbClr val="FF0000"/>
              </a:solidFill>
            </a:rPr>
            <a:t>De </a:t>
          </a:r>
          <a:r>
            <a:rPr lang="nl-NL" sz="2400" kern="1200" dirty="0" smtClean="0">
              <a:solidFill>
                <a:srgbClr val="FF0000"/>
              </a:solidFill>
            </a:rPr>
            <a:t>Portfolio</a:t>
          </a:r>
          <a:br>
            <a:rPr lang="nl-NL" sz="2400" kern="1200" dirty="0" smtClean="0">
              <a:solidFill>
                <a:srgbClr val="FF0000"/>
              </a:solidFill>
            </a:rPr>
          </a:br>
          <a:r>
            <a:rPr lang="nl-NL" sz="2400" kern="1200" dirty="0" smtClean="0">
              <a:solidFill>
                <a:srgbClr val="FF0000"/>
              </a:solidFill>
            </a:rPr>
            <a:t>gesprekken</a:t>
          </a:r>
          <a:endParaRPr lang="nl-NL" sz="2400" kern="1200" dirty="0">
            <a:solidFill>
              <a:srgbClr val="FF0000"/>
            </a:solidFill>
          </a:endParaRPr>
        </a:p>
      </dsp:txBody>
      <dsp:txXfrm>
        <a:off x="5908873" y="2602855"/>
        <a:ext cx="2685851" cy="16115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2FB39-A664-4AF2-B2BE-798DE4DA3F46}" type="datetimeFigureOut">
              <a:rPr lang="nl-NL" smtClean="0"/>
              <a:t>9-6-2015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BB486-4758-4E6D-AC86-FEF1C99F477D}" type="slidenum">
              <a:rPr lang="nl-NL" smtClean="0"/>
              <a:t>‹nr.›</a:t>
            </a:fld>
            <a:endParaRPr lang="nl-NL"/>
          </a:p>
        </p:txBody>
      </p:sp>
    </p:spTree>
    <p:extLst>
      <p:ext uri="{BB962C8B-B14F-4D97-AF65-F5344CB8AC3E}">
        <p14:creationId xmlns:p14="http://schemas.microsoft.com/office/powerpoint/2010/main" val="10175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opbouw van ons praatje</a:t>
            </a:r>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3</a:t>
            </a:fld>
            <a:endParaRPr lang="nl-NL"/>
          </a:p>
        </p:txBody>
      </p:sp>
    </p:spTree>
    <p:extLst>
      <p:ext uri="{BB962C8B-B14F-4D97-AF65-F5344CB8AC3E}">
        <p14:creationId xmlns:p14="http://schemas.microsoft.com/office/powerpoint/2010/main" val="191373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 leerling moet aan de hand van loopbaanervaringen in gesprek gaan met zichzelf en met anderen, om zo te ontdekken waar zijn capaciteiten liggen. Dit gesprek kan door geen enkele methode, toets of test vervangen worden.</a:t>
            </a:r>
          </a:p>
          <a:p>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15</a:t>
            </a:fld>
            <a:endParaRPr lang="nl-NL"/>
          </a:p>
        </p:txBody>
      </p:sp>
    </p:spTree>
    <p:extLst>
      <p:ext uri="{BB962C8B-B14F-4D97-AF65-F5344CB8AC3E}">
        <p14:creationId xmlns:p14="http://schemas.microsoft.com/office/powerpoint/2010/main" val="246792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smtClean="0">
                <a:solidFill>
                  <a:srgbClr val="212745"/>
                </a:solidFill>
              </a:rPr>
              <a:t>(de leerlinge houdt ontwikkeling bij in een loopbaandossier))</a:t>
            </a:r>
            <a:br>
              <a:rPr lang="nl-NL" sz="1200" dirty="0" smtClean="0">
                <a:solidFill>
                  <a:srgbClr val="212745"/>
                </a:solidFill>
              </a:rPr>
            </a:br>
            <a:r>
              <a:rPr lang="nl-NL" sz="1200" dirty="0" smtClean="0"/>
              <a:t/>
            </a:r>
            <a:br>
              <a:rPr lang="nl-NL" sz="1200" dirty="0" smtClean="0"/>
            </a:br>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20</a:t>
            </a:fld>
            <a:endParaRPr lang="nl-NL"/>
          </a:p>
        </p:txBody>
      </p:sp>
    </p:spTree>
    <p:extLst>
      <p:ext uri="{BB962C8B-B14F-4D97-AF65-F5344CB8AC3E}">
        <p14:creationId xmlns:p14="http://schemas.microsoft.com/office/powerpoint/2010/main" val="107291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Denken dat VMBO leerlingen hun eigen loopbaan kunnen sturen is een illusie</a:t>
            </a:r>
          </a:p>
          <a:p>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23</a:t>
            </a:fld>
            <a:endParaRPr lang="nl-NL"/>
          </a:p>
        </p:txBody>
      </p:sp>
    </p:spTree>
    <p:extLst>
      <p:ext uri="{BB962C8B-B14F-4D97-AF65-F5344CB8AC3E}">
        <p14:creationId xmlns:p14="http://schemas.microsoft.com/office/powerpoint/2010/main" val="92007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Niet iedereen gaat dit omarmen en ook is niet iedereen geschikt voor LOB gesprekken voeren. Affiniteit gaat over alle niveaus ouders/docenten/mentoren/schoolleiders</a:t>
            </a:r>
          </a:p>
          <a:p>
            <a:r>
              <a:rPr lang="nl-NL" dirty="0" smtClean="0"/>
              <a:t>Rode draad OK, </a:t>
            </a:r>
          </a:p>
          <a:p>
            <a:r>
              <a:rPr lang="nl-NL" dirty="0" smtClean="0"/>
              <a:t>maar dan wel geformaliseerd.</a:t>
            </a:r>
          </a:p>
          <a:p>
            <a:r>
              <a:rPr lang="nl-NL" dirty="0" smtClean="0"/>
              <a:t>Praktijk is: niet iedereen wil die loopbaan gesprekken voeren. Niet iedereen kan dat ook</a:t>
            </a:r>
          </a:p>
          <a:p>
            <a:r>
              <a:rPr lang="nl-NL" dirty="0" smtClean="0"/>
              <a:t>Kennis van het MBO </a:t>
            </a:r>
            <a:br>
              <a:rPr lang="nl-NL" dirty="0" smtClean="0"/>
            </a:b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24</a:t>
            </a:fld>
            <a:endParaRPr lang="nl-NL"/>
          </a:p>
        </p:txBody>
      </p:sp>
    </p:spTree>
    <p:extLst>
      <p:ext uri="{BB962C8B-B14F-4D97-AF65-F5344CB8AC3E}">
        <p14:creationId xmlns:p14="http://schemas.microsoft.com/office/powerpoint/2010/main" val="198937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Niet iedereen gaat dit omarmen en ook is niet iedereen geschikt voor LOB gesprekken voeren.</a:t>
            </a:r>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198937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a:ln/>
        </p:spPr>
      </p:sp>
      <p:sp>
        <p:nvSpPr>
          <p:cNvPr id="7065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3288"/>
            <a:r>
              <a:rPr lang="nl-NL" altLang="nl-NL" dirty="0" smtClean="0"/>
              <a:t>LOB</a:t>
            </a:r>
            <a:r>
              <a:rPr lang="nl-NL" altLang="nl-NL" baseline="0" dirty="0" smtClean="0"/>
              <a:t> nu </a:t>
            </a:r>
            <a:r>
              <a:rPr lang="nl-NL" altLang="nl-NL" dirty="0" smtClean="0"/>
              <a:t>duidelijke plaats in het LOB</a:t>
            </a:r>
            <a:r>
              <a:rPr lang="nl-NL" altLang="nl-NL" baseline="0" dirty="0" smtClean="0"/>
              <a:t> programma </a:t>
            </a:r>
            <a:r>
              <a:rPr lang="nl-NL" sz="1200" kern="1200" dirty="0" smtClean="0">
                <a:solidFill>
                  <a:schemeClr val="tx1"/>
                </a:solidFill>
                <a:effectLst/>
                <a:latin typeface="+mn-lt"/>
                <a:ea typeface="+mn-ea"/>
                <a:cs typeface="+mn-cs"/>
              </a:rPr>
              <a:t>Door de beroepsgerichte programma’s de nieuwe structuur van kern, profiel en keuzedelen te geven, zijn die loopbaankeuzes al wat meer ingebouwd in het vmbo.</a:t>
            </a:r>
            <a:endParaRPr lang="nl-NL" altLang="nl-NL" dirty="0" smtClean="0"/>
          </a:p>
        </p:txBody>
      </p:sp>
      <p:sp>
        <p:nvSpPr>
          <p:cNvPr id="706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B77DA60-F928-448C-83D3-4350C7BA22C2}" type="slidenum">
              <a:rPr lang="nl-NL" altLang="nl-NL">
                <a:solidFill>
                  <a:prstClr val="black"/>
                </a:solidFill>
                <a:latin typeface="Arial" charset="0"/>
              </a:rPr>
              <a:pPr>
                <a:spcBef>
                  <a:spcPct val="0"/>
                </a:spcBef>
              </a:pPr>
              <a:t>5</a:t>
            </a:fld>
            <a:endParaRPr lang="nl-NL" altLang="nl-NL">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Opdracht OCW bij de start:</a:t>
            </a:r>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6</a:t>
            </a:fld>
            <a:endParaRPr lang="nl-NL"/>
          </a:p>
        </p:txBody>
      </p:sp>
    </p:spTree>
    <p:extLst>
      <p:ext uri="{BB962C8B-B14F-4D97-AF65-F5344CB8AC3E}">
        <p14:creationId xmlns:p14="http://schemas.microsoft.com/office/powerpoint/2010/main" val="305871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Loopbaancompetenties ontwikkelen: we komen daar zo op terug</a:t>
            </a:r>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7</a:t>
            </a:fld>
            <a:endParaRPr lang="nl-NL"/>
          </a:p>
        </p:txBody>
      </p:sp>
    </p:spTree>
    <p:extLst>
      <p:ext uri="{BB962C8B-B14F-4D97-AF65-F5344CB8AC3E}">
        <p14:creationId xmlns:p14="http://schemas.microsoft.com/office/powerpoint/2010/main" val="330685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t>Wat heeft indruk gemaakt?</a:t>
            </a:r>
            <a:b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br>
            <a: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t/>
            </a:r>
            <a:b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br>
            <a: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t>Wat deed je hierin heel goed?</a:t>
            </a:r>
            <a:b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br>
            <a: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t/>
            </a:r>
            <a:b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br>
            <a: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t>Wat zegt dit over wat jij belangrijk vindt?</a:t>
            </a:r>
            <a:b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br>
            <a: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t/>
            </a:r>
            <a:b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br>
            <a:r>
              <a:rPr kumimoji="0" lang="nl-NL" altLang="nl-NL" sz="1200" b="0" i="0" u="none" strike="noStrike" kern="0" cap="none" spc="0" normalizeH="0" baseline="0" noProof="0" dirty="0" smtClean="0">
                <a:ln>
                  <a:noFill/>
                </a:ln>
                <a:solidFill>
                  <a:srgbClr val="002060"/>
                </a:solidFill>
                <a:effectLst/>
                <a:uLnTx/>
                <a:uFillTx/>
                <a:latin typeface="+mn-lt"/>
                <a:ea typeface="+mn-ea"/>
                <a:cs typeface="+mn-cs"/>
              </a:rPr>
              <a:t>Wat en wie heb je nog nodig om tot een keuze te komen?</a:t>
            </a:r>
            <a:endParaRPr kumimoji="0" lang="nl-NL" sz="900" b="0" i="0" u="none" strike="noStrike" kern="0" cap="none" spc="0" normalizeH="0" baseline="0" noProof="0" dirty="0" smtClean="0">
              <a:ln>
                <a:noFill/>
              </a:ln>
              <a:solidFill>
                <a:sysClr val="windowText" lastClr="000000"/>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9</a:t>
            </a:fld>
            <a:endParaRPr lang="nl-NL"/>
          </a:p>
        </p:txBody>
      </p:sp>
    </p:spTree>
    <p:extLst>
      <p:ext uri="{BB962C8B-B14F-4D97-AF65-F5344CB8AC3E}">
        <p14:creationId xmlns:p14="http://schemas.microsoft.com/office/powerpoint/2010/main" val="420694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Anno 2014 is dat niet meer realistisch. Bedrijven, beroepen en opleidingen veranderen continu, het is aan de werknemer om daarop te reageren en loopbaankeuzes te maken wanneer dat nodig is. Het maken van één juiste keuze is veranderd in een loopbaanproces dat je steeds bij kunt sturen.</a:t>
            </a:r>
          </a:p>
          <a:p>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69036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Binnen de beroepsgerichte vakken kan deze krachtige leeromgeving geboden worden.</a:t>
            </a:r>
            <a:r>
              <a:rPr lang="nl-NL" sz="1200" dirty="0" smtClean="0"/>
              <a:t> reflectie op ervaringen die er toe doen (au en wauw)</a:t>
            </a:r>
          </a:p>
          <a:p>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11</a:t>
            </a:fld>
            <a:endParaRPr lang="nl-NL"/>
          </a:p>
        </p:txBody>
      </p:sp>
    </p:spTree>
    <p:extLst>
      <p:ext uri="{BB962C8B-B14F-4D97-AF65-F5344CB8AC3E}">
        <p14:creationId xmlns:p14="http://schemas.microsoft.com/office/powerpoint/2010/main" val="1132931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De kandidaat heeft de vaardigheid de eigen loopbaan vorm te geven door op systematische wijze om te gaan met </a:t>
            </a:r>
            <a:r>
              <a:rPr lang="nl-NL" sz="1200" b="1" dirty="0" smtClean="0"/>
              <a:t>‘loopbaancompetenties</a:t>
            </a:r>
            <a:r>
              <a:rPr lang="nl-NL" sz="1200" dirty="0" smtClean="0"/>
              <a:t>’</a:t>
            </a:r>
          </a:p>
          <a:p>
            <a:pPr lvl="0"/>
            <a:r>
              <a:rPr lang="nl-NL" dirty="0" smtClean="0"/>
              <a:t>Wat kan ik het best en hoe weet ik dat (kwaliteitenreflectie)</a:t>
            </a:r>
          </a:p>
          <a:p>
            <a:pPr lvl="0"/>
            <a:r>
              <a:rPr lang="nl-NL" dirty="0" smtClean="0"/>
              <a:t>Waar ga en sta ik voor en waarom dan? (motievenreflectie)</a:t>
            </a:r>
          </a:p>
          <a:p>
            <a:pPr lvl="0"/>
            <a:r>
              <a:rPr lang="nl-NL" dirty="0" smtClean="0"/>
              <a:t>Waar ben ik het meest op mijn gemak en waarom dan? (werkexploratie)</a:t>
            </a:r>
          </a:p>
          <a:p>
            <a:pPr lvl="0"/>
            <a:r>
              <a:rPr lang="nl-NL" dirty="0" smtClean="0"/>
              <a:t>Hoe bereik ik mijn doel en waarom zo? (loopbaansturing)</a:t>
            </a:r>
          </a:p>
          <a:p>
            <a:pPr lvl="0"/>
            <a:r>
              <a:rPr lang="nl-NL" dirty="0" smtClean="0"/>
              <a:t>Wie kan mij helpen mijn doel te bereiken en waarom die mensen? (netwerken)</a:t>
            </a:r>
          </a:p>
          <a:p>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12</a:t>
            </a:fld>
            <a:endParaRPr lang="nl-NL"/>
          </a:p>
        </p:txBody>
      </p:sp>
    </p:spTree>
    <p:extLst>
      <p:ext uri="{BB962C8B-B14F-4D97-AF65-F5344CB8AC3E}">
        <p14:creationId xmlns:p14="http://schemas.microsoft.com/office/powerpoint/2010/main" val="263543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een loopbaandossier is opgenomen welke activiteiten zijn uitgevoerd die hebben bijgedragen tot het ontwikkelen van de ‘loopbaancompetenties</a:t>
            </a:r>
            <a:endParaRPr lang="nl-NL" dirty="0"/>
          </a:p>
        </p:txBody>
      </p:sp>
      <p:sp>
        <p:nvSpPr>
          <p:cNvPr id="4" name="Tijdelijke aanduiding voor dianummer 3"/>
          <p:cNvSpPr>
            <a:spLocks noGrp="1"/>
          </p:cNvSpPr>
          <p:nvPr>
            <p:ph type="sldNum" sz="quarter" idx="10"/>
          </p:nvPr>
        </p:nvSpPr>
        <p:spPr/>
        <p:txBody>
          <a:bodyPr/>
          <a:lstStyle/>
          <a:p>
            <a:fld id="{518BB486-4758-4E6D-AC86-FEF1C99F477D}" type="slidenum">
              <a:rPr lang="nl-NL" smtClean="0"/>
              <a:t>13</a:t>
            </a:fld>
            <a:endParaRPr lang="nl-NL"/>
          </a:p>
        </p:txBody>
      </p:sp>
    </p:spTree>
    <p:extLst>
      <p:ext uri="{BB962C8B-B14F-4D97-AF65-F5344CB8AC3E}">
        <p14:creationId xmlns:p14="http://schemas.microsoft.com/office/powerpoint/2010/main" val="301214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3731904-11F1-4AB4-B59E-AC899AAC9F24}" type="datetimeFigureOut">
              <a:rPr lang="nl-NL" smtClean="0">
                <a:solidFill>
                  <a:srgbClr val="CAF278"/>
                </a:solidFill>
              </a:rPr>
              <a:pPr/>
              <a:t>9-6-2015</a:t>
            </a:fld>
            <a:endParaRPr lang="nl-NL">
              <a:solidFill>
                <a:srgbClr val="CAF278"/>
              </a:solidFill>
            </a:endParaRPr>
          </a:p>
        </p:txBody>
      </p:sp>
      <p:sp>
        <p:nvSpPr>
          <p:cNvPr id="5" name="Footer Placeholder 4"/>
          <p:cNvSpPr>
            <a:spLocks noGrp="1"/>
          </p:cNvSpPr>
          <p:nvPr>
            <p:ph type="ftr" sz="quarter" idx="11"/>
          </p:nvPr>
        </p:nvSpPr>
        <p:spPr/>
        <p:txBody>
          <a:bodyPr/>
          <a:lstStyle/>
          <a:p>
            <a:endParaRPr lang="nl-NL">
              <a:solidFill>
                <a:srgbClr val="3E3D2D"/>
              </a:solidFill>
            </a:endParaRPr>
          </a:p>
        </p:txBody>
      </p:sp>
      <p:sp>
        <p:nvSpPr>
          <p:cNvPr id="6" name="Slide Number Placeholder 5"/>
          <p:cNvSpPr>
            <a:spLocks noGrp="1"/>
          </p:cNvSpPr>
          <p:nvPr>
            <p:ph type="sldNum" sz="quarter" idx="12"/>
          </p:nvPr>
        </p:nvSpPr>
        <p:spPr>
          <a:xfrm>
            <a:off x="7991475" y="6429375"/>
            <a:ext cx="876300" cy="292100"/>
          </a:xfrm>
        </p:spPr>
        <p:txBody>
          <a:bodyPr/>
          <a:lstStyle/>
          <a:p>
            <a:fld id="{38DD5C8F-DC22-491B-996C-36FED95F919C}" type="slidenum">
              <a:rPr lang="nl-NL" smtClean="0">
                <a:solidFill>
                  <a:srgbClr val="3E3D2D"/>
                </a:solidFill>
              </a:rPr>
              <a:pPr/>
              <a:t>‹nr.›</a:t>
            </a:fld>
            <a:endParaRPr lang="nl-NL">
              <a:solidFill>
                <a:srgbClr val="3E3D2D"/>
              </a:solidFill>
            </a:endParaRP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nl-NL" smtClean="0"/>
              <a:t>Klik om de stijl te bewerken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72555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3731904-11F1-4AB4-B59E-AC899AAC9F24}" type="datetimeFigureOut">
              <a:rPr lang="nl-NL" smtClean="0">
                <a:solidFill>
                  <a:srgbClr val="3E3D2D"/>
                </a:solidFill>
              </a:rPr>
              <a:pPr/>
              <a:t>9-6-2015</a:t>
            </a:fld>
            <a:endParaRPr lang="nl-NL">
              <a:solidFill>
                <a:srgbClr val="3E3D2D"/>
              </a:solidFill>
            </a:endParaRPr>
          </a:p>
        </p:txBody>
      </p:sp>
      <p:sp>
        <p:nvSpPr>
          <p:cNvPr id="5" name="Footer Placeholder 4"/>
          <p:cNvSpPr>
            <a:spLocks noGrp="1"/>
          </p:cNvSpPr>
          <p:nvPr>
            <p:ph type="ftr" sz="quarter" idx="11"/>
          </p:nvPr>
        </p:nvSpPr>
        <p:spPr/>
        <p:txBody>
          <a:bodyPr/>
          <a:lstStyle/>
          <a:p>
            <a:endParaRPr lang="nl-NL">
              <a:solidFill>
                <a:srgbClr val="3E3D2D"/>
              </a:solidFill>
            </a:endParaRPr>
          </a:p>
        </p:txBody>
      </p:sp>
      <p:sp>
        <p:nvSpPr>
          <p:cNvPr id="6" name="Slide Number Placeholder 5"/>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Tree>
    <p:extLst>
      <p:ext uri="{BB962C8B-B14F-4D97-AF65-F5344CB8AC3E}">
        <p14:creationId xmlns:p14="http://schemas.microsoft.com/office/powerpoint/2010/main" val="203434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3731904-11F1-4AB4-B59E-AC899AAC9F24}" type="datetimeFigureOut">
              <a:rPr lang="nl-NL" smtClean="0">
                <a:solidFill>
                  <a:srgbClr val="3E3D2D"/>
                </a:solidFill>
              </a:rPr>
              <a:pPr/>
              <a:t>9-6-2015</a:t>
            </a:fld>
            <a:endParaRPr lang="nl-NL">
              <a:solidFill>
                <a:srgbClr val="3E3D2D"/>
              </a:solidFill>
            </a:endParaRPr>
          </a:p>
        </p:txBody>
      </p:sp>
      <p:sp>
        <p:nvSpPr>
          <p:cNvPr id="5" name="Footer Placeholder 4"/>
          <p:cNvSpPr>
            <a:spLocks noGrp="1"/>
          </p:cNvSpPr>
          <p:nvPr>
            <p:ph type="ftr" sz="quarter" idx="11"/>
          </p:nvPr>
        </p:nvSpPr>
        <p:spPr/>
        <p:txBody>
          <a:bodyPr/>
          <a:lstStyle/>
          <a:p>
            <a:endParaRPr lang="nl-NL">
              <a:solidFill>
                <a:srgbClr val="3E3D2D"/>
              </a:solidFill>
            </a:endParaRPr>
          </a:p>
        </p:txBody>
      </p:sp>
      <p:sp>
        <p:nvSpPr>
          <p:cNvPr id="6" name="Slide Number Placeholder 5"/>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Tree>
    <p:extLst>
      <p:ext uri="{BB962C8B-B14F-4D97-AF65-F5344CB8AC3E}">
        <p14:creationId xmlns:p14="http://schemas.microsoft.com/office/powerpoint/2010/main" val="255645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Date Placeholder 3"/>
          <p:cNvSpPr>
            <a:spLocks noGrp="1"/>
          </p:cNvSpPr>
          <p:nvPr>
            <p:ph type="dt" sz="half" idx="10"/>
          </p:nvPr>
        </p:nvSpPr>
        <p:spPr/>
        <p:txBody>
          <a:bodyPr/>
          <a:lstStyle/>
          <a:p>
            <a:fld id="{03731904-11F1-4AB4-B59E-AC899AAC9F24}" type="datetimeFigureOut">
              <a:rPr lang="nl-NL" smtClean="0">
                <a:solidFill>
                  <a:srgbClr val="3E3D2D"/>
                </a:solidFill>
              </a:rPr>
              <a:pPr/>
              <a:t>9-6-2015</a:t>
            </a:fld>
            <a:endParaRPr lang="nl-NL">
              <a:solidFill>
                <a:srgbClr val="3E3D2D"/>
              </a:solidFill>
            </a:endParaRPr>
          </a:p>
        </p:txBody>
      </p:sp>
      <p:sp>
        <p:nvSpPr>
          <p:cNvPr id="5" name="Footer Placeholder 4"/>
          <p:cNvSpPr>
            <a:spLocks noGrp="1"/>
          </p:cNvSpPr>
          <p:nvPr>
            <p:ph type="ftr" sz="quarter" idx="11"/>
          </p:nvPr>
        </p:nvSpPr>
        <p:spPr/>
        <p:txBody>
          <a:bodyPr/>
          <a:lstStyle/>
          <a:p>
            <a:endParaRPr lang="nl-NL">
              <a:solidFill>
                <a:srgbClr val="3E3D2D"/>
              </a:solidFill>
            </a:endParaRPr>
          </a:p>
        </p:txBody>
      </p:sp>
      <p:sp>
        <p:nvSpPr>
          <p:cNvPr id="6" name="Slide Number Placeholder 5"/>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30287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lvl1pPr>
              <a:defRPr>
                <a:solidFill>
                  <a:schemeClr val="bg2"/>
                </a:solidFill>
              </a:defRPr>
            </a:lvl1pPr>
          </a:lstStyle>
          <a:p>
            <a:fld id="{03731904-11F1-4AB4-B59E-AC899AAC9F24}" type="datetimeFigureOut">
              <a:rPr lang="nl-NL" smtClean="0">
                <a:solidFill>
                  <a:srgbClr val="CAF278"/>
                </a:solidFill>
              </a:rPr>
              <a:pPr/>
              <a:t>9-6-2015</a:t>
            </a:fld>
            <a:endParaRPr lang="nl-NL">
              <a:solidFill>
                <a:srgbClr val="CAF278"/>
              </a:solidFill>
            </a:endParaRPr>
          </a:p>
        </p:txBody>
      </p:sp>
      <p:sp>
        <p:nvSpPr>
          <p:cNvPr id="5" name="Footer Placeholder 4"/>
          <p:cNvSpPr>
            <a:spLocks noGrp="1"/>
          </p:cNvSpPr>
          <p:nvPr>
            <p:ph type="ftr" sz="quarter" idx="11"/>
          </p:nvPr>
        </p:nvSpPr>
        <p:spPr/>
        <p:txBody>
          <a:bodyPr/>
          <a:lstStyle/>
          <a:p>
            <a:endParaRPr lang="nl-NL">
              <a:solidFill>
                <a:srgbClr val="3E3D2D"/>
              </a:solidFill>
            </a:endParaRPr>
          </a:p>
        </p:txBody>
      </p:sp>
      <p:sp>
        <p:nvSpPr>
          <p:cNvPr id="6" name="Slide Number Placeholder 5"/>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nl-NL" smtClean="0"/>
              <a:t>Klik om de stijl te bewerken</a:t>
            </a:r>
            <a:endParaRPr lang="en-US" dirty="0"/>
          </a:p>
        </p:txBody>
      </p:sp>
    </p:spTree>
    <p:extLst>
      <p:ext uri="{BB962C8B-B14F-4D97-AF65-F5344CB8AC3E}">
        <p14:creationId xmlns:p14="http://schemas.microsoft.com/office/powerpoint/2010/main" val="51502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731904-11F1-4AB4-B59E-AC899AAC9F24}" type="datetimeFigureOut">
              <a:rPr lang="nl-NL" smtClean="0">
                <a:solidFill>
                  <a:srgbClr val="3E3D2D"/>
                </a:solidFill>
              </a:rPr>
              <a:pPr/>
              <a:t>9-6-2015</a:t>
            </a:fld>
            <a:endParaRPr lang="nl-NL">
              <a:solidFill>
                <a:srgbClr val="3E3D2D"/>
              </a:solidFill>
            </a:endParaRPr>
          </a:p>
        </p:txBody>
      </p:sp>
      <p:sp>
        <p:nvSpPr>
          <p:cNvPr id="6" name="Footer Placeholder 5"/>
          <p:cNvSpPr>
            <a:spLocks noGrp="1"/>
          </p:cNvSpPr>
          <p:nvPr>
            <p:ph type="ftr" sz="quarter" idx="11"/>
          </p:nvPr>
        </p:nvSpPr>
        <p:spPr/>
        <p:txBody>
          <a:bodyPr/>
          <a:lstStyle/>
          <a:p>
            <a:endParaRPr lang="nl-NL">
              <a:solidFill>
                <a:srgbClr val="3E3D2D"/>
              </a:solidFill>
            </a:endParaRPr>
          </a:p>
        </p:txBody>
      </p:sp>
      <p:sp>
        <p:nvSpPr>
          <p:cNvPr id="7" name="Slide Number Placeholder 6"/>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68075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3731904-11F1-4AB4-B59E-AC899AAC9F24}" type="datetimeFigureOut">
              <a:rPr lang="nl-NL" smtClean="0">
                <a:solidFill>
                  <a:srgbClr val="3E3D2D"/>
                </a:solidFill>
              </a:rPr>
              <a:pPr/>
              <a:t>9-6-2015</a:t>
            </a:fld>
            <a:endParaRPr lang="nl-NL">
              <a:solidFill>
                <a:srgbClr val="3E3D2D"/>
              </a:solidFill>
            </a:endParaRPr>
          </a:p>
        </p:txBody>
      </p:sp>
      <p:sp>
        <p:nvSpPr>
          <p:cNvPr id="8" name="Footer Placeholder 7"/>
          <p:cNvSpPr>
            <a:spLocks noGrp="1"/>
          </p:cNvSpPr>
          <p:nvPr>
            <p:ph type="ftr" sz="quarter" idx="11"/>
          </p:nvPr>
        </p:nvSpPr>
        <p:spPr/>
        <p:txBody>
          <a:bodyPr/>
          <a:lstStyle/>
          <a:p>
            <a:endParaRPr lang="nl-NL">
              <a:solidFill>
                <a:srgbClr val="3E3D2D"/>
              </a:solidFill>
            </a:endParaRPr>
          </a:p>
        </p:txBody>
      </p:sp>
      <p:sp>
        <p:nvSpPr>
          <p:cNvPr id="9" name="Slide Number Placeholder 8"/>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40937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3731904-11F1-4AB4-B59E-AC899AAC9F24}" type="datetimeFigureOut">
              <a:rPr lang="nl-NL" smtClean="0">
                <a:solidFill>
                  <a:srgbClr val="3E3D2D"/>
                </a:solidFill>
              </a:rPr>
              <a:pPr/>
              <a:t>9-6-2015</a:t>
            </a:fld>
            <a:endParaRPr lang="nl-NL">
              <a:solidFill>
                <a:srgbClr val="3E3D2D"/>
              </a:solidFill>
            </a:endParaRPr>
          </a:p>
        </p:txBody>
      </p:sp>
      <p:sp>
        <p:nvSpPr>
          <p:cNvPr id="4" name="Footer Placeholder 3"/>
          <p:cNvSpPr>
            <a:spLocks noGrp="1"/>
          </p:cNvSpPr>
          <p:nvPr>
            <p:ph type="ftr" sz="quarter" idx="11"/>
          </p:nvPr>
        </p:nvSpPr>
        <p:spPr/>
        <p:txBody>
          <a:bodyPr/>
          <a:lstStyle/>
          <a:p>
            <a:endParaRPr lang="nl-NL">
              <a:solidFill>
                <a:srgbClr val="3E3D2D"/>
              </a:solidFill>
            </a:endParaRPr>
          </a:p>
        </p:txBody>
      </p:sp>
      <p:sp>
        <p:nvSpPr>
          <p:cNvPr id="5" name="Slide Number Placeholder 4"/>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Tree>
    <p:extLst>
      <p:ext uri="{BB962C8B-B14F-4D97-AF65-F5344CB8AC3E}">
        <p14:creationId xmlns:p14="http://schemas.microsoft.com/office/powerpoint/2010/main" val="368497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31904-11F1-4AB4-B59E-AC899AAC9F24}" type="datetimeFigureOut">
              <a:rPr lang="nl-NL" smtClean="0">
                <a:solidFill>
                  <a:srgbClr val="3E3D2D"/>
                </a:solidFill>
              </a:rPr>
              <a:pPr/>
              <a:t>9-6-2015</a:t>
            </a:fld>
            <a:endParaRPr lang="nl-NL">
              <a:solidFill>
                <a:srgbClr val="3E3D2D"/>
              </a:solidFill>
            </a:endParaRPr>
          </a:p>
        </p:txBody>
      </p:sp>
      <p:sp>
        <p:nvSpPr>
          <p:cNvPr id="3" name="Footer Placeholder 2"/>
          <p:cNvSpPr>
            <a:spLocks noGrp="1"/>
          </p:cNvSpPr>
          <p:nvPr>
            <p:ph type="ftr" sz="quarter" idx="11"/>
          </p:nvPr>
        </p:nvSpPr>
        <p:spPr/>
        <p:txBody>
          <a:bodyPr/>
          <a:lstStyle/>
          <a:p>
            <a:endParaRPr lang="nl-NL">
              <a:solidFill>
                <a:srgbClr val="3E3D2D"/>
              </a:solidFill>
            </a:endParaRPr>
          </a:p>
        </p:txBody>
      </p:sp>
      <p:sp>
        <p:nvSpPr>
          <p:cNvPr id="4" name="Slide Number Placeholder 3"/>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Tree>
    <p:extLst>
      <p:ext uri="{BB962C8B-B14F-4D97-AF65-F5344CB8AC3E}">
        <p14:creationId xmlns:p14="http://schemas.microsoft.com/office/powerpoint/2010/main" val="175472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lvl1pPr>
              <a:defRPr>
                <a:solidFill>
                  <a:schemeClr val="bg2"/>
                </a:solidFill>
              </a:defRPr>
            </a:lvl1pPr>
          </a:lstStyle>
          <a:p>
            <a:fld id="{03731904-11F1-4AB4-B59E-AC899AAC9F24}" type="datetimeFigureOut">
              <a:rPr lang="nl-NL" smtClean="0">
                <a:solidFill>
                  <a:srgbClr val="CAF278"/>
                </a:solidFill>
              </a:rPr>
              <a:pPr/>
              <a:t>9-6-2015</a:t>
            </a:fld>
            <a:endParaRPr lang="nl-NL">
              <a:solidFill>
                <a:srgbClr val="CAF278"/>
              </a:solidFill>
            </a:endParaRPr>
          </a:p>
        </p:txBody>
      </p:sp>
      <p:sp>
        <p:nvSpPr>
          <p:cNvPr id="6" name="Footer Placeholder 5"/>
          <p:cNvSpPr>
            <a:spLocks noGrp="1"/>
          </p:cNvSpPr>
          <p:nvPr>
            <p:ph type="ftr" sz="quarter" idx="11"/>
          </p:nvPr>
        </p:nvSpPr>
        <p:spPr/>
        <p:txBody>
          <a:bodyPr/>
          <a:lstStyle/>
          <a:p>
            <a:endParaRPr lang="nl-NL">
              <a:solidFill>
                <a:srgbClr val="3E3D2D"/>
              </a:solidFill>
            </a:endParaRPr>
          </a:p>
        </p:txBody>
      </p:sp>
      <p:sp>
        <p:nvSpPr>
          <p:cNvPr id="7" name="Slide Number Placeholder 6"/>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nl-NL" smtClean="0"/>
              <a:t>Klik om de stijl te bewerken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nl-NL" smtClean="0"/>
              <a:t>Klik om de modelstijlen te bewerken</a:t>
            </a:r>
          </a:p>
        </p:txBody>
      </p:sp>
    </p:spTree>
    <p:extLst>
      <p:ext uri="{BB962C8B-B14F-4D97-AF65-F5344CB8AC3E}">
        <p14:creationId xmlns:p14="http://schemas.microsoft.com/office/powerpoint/2010/main" val="144456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03731904-11F1-4AB4-B59E-AC899AAC9F24}" type="datetimeFigureOut">
              <a:rPr lang="nl-NL" smtClean="0">
                <a:solidFill>
                  <a:srgbClr val="CAF278"/>
                </a:solidFill>
              </a:rPr>
              <a:pPr/>
              <a:t>9-6-2015</a:t>
            </a:fld>
            <a:endParaRPr lang="nl-NL">
              <a:solidFill>
                <a:srgbClr val="CAF278"/>
              </a:solidFill>
            </a:endParaRPr>
          </a:p>
        </p:txBody>
      </p:sp>
      <p:sp>
        <p:nvSpPr>
          <p:cNvPr id="6" name="Footer Placeholder 5"/>
          <p:cNvSpPr>
            <a:spLocks noGrp="1"/>
          </p:cNvSpPr>
          <p:nvPr>
            <p:ph type="ftr" sz="quarter" idx="11"/>
          </p:nvPr>
        </p:nvSpPr>
        <p:spPr/>
        <p:txBody>
          <a:bodyPr/>
          <a:lstStyle/>
          <a:p>
            <a:endParaRPr lang="nl-NL">
              <a:solidFill>
                <a:srgbClr val="3E3D2D"/>
              </a:solidFill>
            </a:endParaRPr>
          </a:p>
        </p:txBody>
      </p:sp>
      <p:sp>
        <p:nvSpPr>
          <p:cNvPr id="7" name="Slide Number Placeholder 6"/>
          <p:cNvSpPr>
            <a:spLocks noGrp="1"/>
          </p:cNvSpPr>
          <p:nvPr>
            <p:ph type="sldNum" sz="quarter" idx="12"/>
          </p:nvPr>
        </p:nvSpPr>
        <p:spPr/>
        <p:txBody>
          <a:bodyPr/>
          <a:lstStyle/>
          <a:p>
            <a:fld id="{38DD5C8F-DC22-491B-996C-36FED95F919C}" type="slidenum">
              <a:rPr lang="nl-NL" smtClean="0">
                <a:solidFill>
                  <a:srgbClr val="3E3D2D"/>
                </a:solidFill>
              </a:rPr>
              <a:pPr/>
              <a:t>‹nr.›</a:t>
            </a:fld>
            <a:endParaRPr lang="nl-NL">
              <a:solidFill>
                <a:srgbClr val="3E3D2D"/>
              </a:solidFill>
            </a:endParaRP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nl-NL" smtClean="0"/>
              <a:t>Klik om de stijl te bewerken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nl-NL" smtClean="0"/>
              <a:t>Klik om de modelstijlen te bewerken</a:t>
            </a:r>
          </a:p>
        </p:txBody>
      </p:sp>
    </p:spTree>
    <p:extLst>
      <p:ext uri="{BB962C8B-B14F-4D97-AF65-F5344CB8AC3E}">
        <p14:creationId xmlns:p14="http://schemas.microsoft.com/office/powerpoint/2010/main" val="97992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03731904-11F1-4AB4-B59E-AC899AAC9F24}" type="datetimeFigureOut">
              <a:rPr lang="nl-NL" smtClean="0">
                <a:solidFill>
                  <a:srgbClr val="3E3D2D"/>
                </a:solidFill>
              </a:rPr>
              <a:pPr/>
              <a:t>9-6-2015</a:t>
            </a:fld>
            <a:endParaRPr lang="nl-NL">
              <a:solidFill>
                <a:srgbClr val="3E3D2D"/>
              </a:solidFill>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nl-NL">
              <a:solidFill>
                <a:srgbClr val="3E3D2D"/>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8DD5C8F-DC22-491B-996C-36FED95F919C}" type="slidenum">
              <a:rPr lang="nl-NL" smtClean="0">
                <a:solidFill>
                  <a:srgbClr val="3E3D2D"/>
                </a:solidFill>
              </a:rPr>
              <a:pPr/>
              <a:t>‹nr.›</a:t>
            </a:fld>
            <a:endParaRPr lang="nl-NL">
              <a:solidFill>
                <a:srgbClr val="3E3D2D"/>
              </a:solidFill>
            </a:endParaRPr>
          </a:p>
        </p:txBody>
      </p:sp>
    </p:spTree>
    <p:extLst>
      <p:ext uri="{BB962C8B-B14F-4D97-AF65-F5344CB8AC3E}">
        <p14:creationId xmlns:p14="http://schemas.microsoft.com/office/powerpoint/2010/main" val="28457786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hemeOverride" Target="../theme/themeOverride1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hemeOverride" Target="../theme/themeOverride14.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743323" y="3721472"/>
            <a:ext cx="5120640" cy="1795759"/>
          </a:xfrm>
        </p:spPr>
        <p:txBody>
          <a:bodyPr>
            <a:normAutofit fontScale="92500" lnSpcReduction="20000"/>
          </a:bodyPr>
          <a:lstStyle/>
          <a:p>
            <a:r>
              <a:rPr lang="nl-NL" dirty="0" smtClean="0"/>
              <a:t>Landelijke studiedag BWI</a:t>
            </a:r>
          </a:p>
          <a:p>
            <a:r>
              <a:rPr lang="nl-NL" dirty="0" smtClean="0"/>
              <a:t>Brabanthallen</a:t>
            </a:r>
          </a:p>
          <a:p>
            <a:endParaRPr lang="nl-NL" dirty="0" smtClean="0"/>
          </a:p>
          <a:p>
            <a:r>
              <a:rPr lang="nl-NL" dirty="0"/>
              <a:t>3</a:t>
            </a:r>
            <a:r>
              <a:rPr lang="nl-NL" dirty="0" smtClean="0"/>
              <a:t> juni 2015 </a:t>
            </a:r>
          </a:p>
          <a:p>
            <a:r>
              <a:rPr lang="nl-NL" dirty="0" smtClean="0"/>
              <a:t>‘s </a:t>
            </a:r>
            <a:r>
              <a:rPr lang="nl-NL" smtClean="0"/>
              <a:t>Hertogenbosch </a:t>
            </a:r>
            <a:endParaRPr lang="nl-NL" dirty="0" smtClean="0"/>
          </a:p>
          <a:p>
            <a:endParaRPr lang="nl-NL" dirty="0" smtClean="0"/>
          </a:p>
          <a:p>
            <a:endParaRPr lang="nl-NL" dirty="0"/>
          </a:p>
          <a:p>
            <a:endParaRPr lang="nl-NL" dirty="0"/>
          </a:p>
        </p:txBody>
      </p:sp>
      <p:sp>
        <p:nvSpPr>
          <p:cNvPr id="2" name="Titel 1"/>
          <p:cNvSpPr>
            <a:spLocks noGrp="1"/>
          </p:cNvSpPr>
          <p:nvPr>
            <p:ph type="title"/>
          </p:nvPr>
        </p:nvSpPr>
        <p:spPr>
          <a:xfrm>
            <a:off x="3739896" y="1417320"/>
            <a:ext cx="5120640" cy="1435616"/>
          </a:xfrm>
        </p:spPr>
        <p:txBody>
          <a:bodyPr/>
          <a:lstStyle/>
          <a:p>
            <a:r>
              <a:rPr lang="nl-NL" dirty="0" smtClean="0"/>
              <a:t>De </a:t>
            </a:r>
            <a:r>
              <a:rPr lang="nl-NL" dirty="0" err="1" smtClean="0"/>
              <a:t>talentenmap</a:t>
            </a:r>
            <a:endParaRPr lang="nl-NL" dirty="0"/>
          </a:p>
        </p:txBody>
      </p:sp>
    </p:spTree>
    <p:extLst>
      <p:ext uri="{BB962C8B-B14F-4D97-AF65-F5344CB8AC3E}">
        <p14:creationId xmlns:p14="http://schemas.microsoft.com/office/powerpoint/2010/main" val="1585444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4" name="Picture 8" descr="Plaatje van Doha moderne architectuur, Qatar, Azië - Qatar - Azië"/>
          <p:cNvPicPr>
            <a:picLocks noChangeAspect="1" noChangeArrowheads="1"/>
          </p:cNvPicPr>
          <p:nvPr/>
        </p:nvPicPr>
        <p:blipFill>
          <a:blip r:embed="rId4" cstate="print"/>
          <a:srcRect/>
          <a:stretch>
            <a:fillRect/>
          </a:stretch>
        </p:blipFill>
        <p:spPr bwMode="auto">
          <a:xfrm>
            <a:off x="63774" y="0"/>
            <a:ext cx="3932162" cy="6825128"/>
          </a:xfrm>
          <a:prstGeom prst="rect">
            <a:avLst/>
          </a:prstGeom>
          <a:noFill/>
        </p:spPr>
      </p:pic>
      <p:sp>
        <p:nvSpPr>
          <p:cNvPr id="2" name="Titel 1"/>
          <p:cNvSpPr>
            <a:spLocks noGrp="1"/>
          </p:cNvSpPr>
          <p:nvPr>
            <p:ph type="title"/>
          </p:nvPr>
        </p:nvSpPr>
        <p:spPr>
          <a:xfrm>
            <a:off x="276225" y="404663"/>
            <a:ext cx="8591550" cy="2088233"/>
          </a:xfrm>
        </p:spPr>
        <p:txBody>
          <a:bodyPr>
            <a:noAutofit/>
          </a:bodyPr>
          <a:lstStyle/>
          <a:p>
            <a:pPr algn="ctr"/>
            <a:r>
              <a:rPr lang="nl-NL" sz="4000" b="1" dirty="0" smtClean="0"/>
              <a:t>                                       John </a:t>
            </a:r>
            <a:r>
              <a:rPr lang="nl-NL" sz="4000" b="1" dirty="0" err="1"/>
              <a:t>Seely</a:t>
            </a:r>
            <a:r>
              <a:rPr lang="nl-NL" sz="4000" b="1" dirty="0"/>
              <a:t> Brown </a:t>
            </a:r>
            <a:r>
              <a:rPr lang="nl-NL" sz="4000" b="1" dirty="0" smtClean="0"/>
              <a:t>: </a:t>
            </a:r>
            <a:br>
              <a:rPr lang="nl-NL" sz="4000" b="1" dirty="0" smtClean="0"/>
            </a:br>
            <a:r>
              <a:rPr lang="nl-NL" sz="4000" b="1" dirty="0" smtClean="0"/>
              <a:t>                   </a:t>
            </a:r>
            <a:endParaRPr lang="nl-NL" sz="3200" b="1" dirty="0"/>
          </a:p>
        </p:txBody>
      </p:sp>
      <p:sp>
        <p:nvSpPr>
          <p:cNvPr id="5" name="Tijdelijke aanduiding voor inhoud 4"/>
          <p:cNvSpPr>
            <a:spLocks noGrp="1"/>
          </p:cNvSpPr>
          <p:nvPr>
            <p:ph sz="quarter" idx="13"/>
          </p:nvPr>
        </p:nvSpPr>
        <p:spPr>
          <a:xfrm>
            <a:off x="457200" y="692696"/>
            <a:ext cx="3754760" cy="5433467"/>
          </a:xfrm>
        </p:spPr>
        <p:txBody>
          <a:bodyPr/>
          <a:lstStyle/>
          <a:p>
            <a:r>
              <a:rPr lang="nl-NL" dirty="0" smtClean="0"/>
              <a:t>                                                             </a:t>
            </a:r>
            <a:endParaRPr lang="nl-NL" dirty="0"/>
          </a:p>
        </p:txBody>
      </p:sp>
      <p:sp>
        <p:nvSpPr>
          <p:cNvPr id="6" name="Tijdelijke aanduiding voor inhoud 5"/>
          <p:cNvSpPr>
            <a:spLocks noGrp="1"/>
          </p:cNvSpPr>
          <p:nvPr>
            <p:ph sz="quarter" idx="14"/>
          </p:nvPr>
        </p:nvSpPr>
        <p:spPr>
          <a:xfrm>
            <a:off x="4067944" y="1298448"/>
            <a:ext cx="5076055" cy="5298904"/>
          </a:xfrm>
        </p:spPr>
        <p:txBody>
          <a:bodyPr>
            <a:normAutofit/>
          </a:bodyPr>
          <a:lstStyle/>
          <a:p>
            <a:pPr marL="686689" lvl="4" indent="0">
              <a:buNone/>
            </a:pPr>
            <a:r>
              <a:rPr lang="nl-NL" sz="3100" dirty="0" smtClean="0"/>
              <a:t>   </a:t>
            </a:r>
          </a:p>
          <a:p>
            <a:endParaRPr lang="nl-NL" sz="3200" dirty="0" smtClean="0"/>
          </a:p>
          <a:p>
            <a:pPr marL="0" lvl="0" indent="0" algn="ctr" fontAlgn="base">
              <a:spcBef>
                <a:spcPct val="0"/>
              </a:spcBef>
              <a:spcAft>
                <a:spcPct val="0"/>
              </a:spcAft>
              <a:buClrTx/>
              <a:buNone/>
              <a:defRPr/>
            </a:pPr>
            <a:endParaRPr lang="nl-NL" sz="3200" b="1" i="1" spc="0" dirty="0" smtClean="0">
              <a:solidFill>
                <a:srgbClr val="000000"/>
              </a:solidFill>
              <a:latin typeface="+mj-lt"/>
              <a:cs typeface="Arial" pitchFamily="34" charset="0"/>
            </a:endParaRPr>
          </a:p>
          <a:p>
            <a:pPr marL="0" lvl="0" indent="0" algn="ctr" fontAlgn="base">
              <a:spcBef>
                <a:spcPct val="0"/>
              </a:spcBef>
              <a:spcAft>
                <a:spcPct val="0"/>
              </a:spcAft>
              <a:buClrTx/>
              <a:buNone/>
              <a:defRPr/>
            </a:pPr>
            <a:endParaRPr lang="nl-NL" sz="3200" b="1" i="1" spc="0" dirty="0">
              <a:solidFill>
                <a:srgbClr val="000000"/>
              </a:solidFill>
              <a:latin typeface="+mj-lt"/>
              <a:cs typeface="Arial" pitchFamily="34" charset="0"/>
            </a:endParaRPr>
          </a:p>
          <a:p>
            <a:pPr marL="0" lvl="0" indent="0" algn="ctr" fontAlgn="base">
              <a:spcBef>
                <a:spcPct val="0"/>
              </a:spcBef>
              <a:spcAft>
                <a:spcPct val="0"/>
              </a:spcAft>
              <a:buClrTx/>
              <a:buNone/>
              <a:defRPr/>
            </a:pPr>
            <a:endParaRPr lang="nl-NL" sz="3200" b="1" i="1" spc="0" dirty="0" smtClean="0">
              <a:solidFill>
                <a:srgbClr val="000000"/>
              </a:solidFill>
              <a:latin typeface="+mj-lt"/>
              <a:cs typeface="Arial" pitchFamily="34" charset="0"/>
            </a:endParaRPr>
          </a:p>
          <a:p>
            <a:pPr marL="0" lvl="0" indent="0" algn="ctr" fontAlgn="base">
              <a:spcBef>
                <a:spcPct val="0"/>
              </a:spcBef>
              <a:spcAft>
                <a:spcPct val="0"/>
              </a:spcAft>
              <a:buClrTx/>
              <a:buNone/>
              <a:defRPr/>
            </a:pPr>
            <a:endParaRPr lang="nl-NL" sz="3200" b="1" i="1" spc="0" dirty="0">
              <a:solidFill>
                <a:srgbClr val="000000"/>
              </a:solidFill>
              <a:latin typeface="+mj-lt"/>
              <a:cs typeface="Arial" pitchFamily="34" charset="0"/>
            </a:endParaRPr>
          </a:p>
        </p:txBody>
      </p:sp>
      <p:sp>
        <p:nvSpPr>
          <p:cNvPr id="3" name="Rechthoek 2"/>
          <p:cNvSpPr/>
          <p:nvPr/>
        </p:nvSpPr>
        <p:spPr>
          <a:xfrm>
            <a:off x="3995936" y="2492896"/>
            <a:ext cx="5040560" cy="3077766"/>
          </a:xfrm>
          <a:prstGeom prst="rect">
            <a:avLst/>
          </a:prstGeom>
        </p:spPr>
        <p:txBody>
          <a:bodyPr wrap="square">
            <a:spAutoFit/>
          </a:bodyPr>
          <a:lstStyle/>
          <a:p>
            <a:pPr lvl="3">
              <a:buClr>
                <a:srgbClr val="FF0000"/>
              </a:buClr>
              <a:buFont typeface="Wingdings" panose="05000000000000000000" pitchFamily="2" charset="2"/>
              <a:buChar char="ü"/>
            </a:pPr>
            <a:r>
              <a:rPr lang="nl-NL" sz="3600" spc="30" dirty="0"/>
              <a:t>	</a:t>
            </a:r>
            <a:r>
              <a:rPr lang="nl-NL" sz="2000" spc="30" dirty="0"/>
              <a:t>Vervaltijd vaardigheden</a:t>
            </a:r>
          </a:p>
          <a:p>
            <a:pPr marL="515239" lvl="3" indent="0">
              <a:buClr>
                <a:srgbClr val="FF0000"/>
              </a:buClr>
              <a:buNone/>
            </a:pPr>
            <a:r>
              <a:rPr lang="nl-NL" sz="2000" spc="30" dirty="0"/>
              <a:t>	</a:t>
            </a:r>
            <a:r>
              <a:rPr lang="nl-NL" sz="2000" spc="30" dirty="0" smtClean="0"/>
              <a:t>       vóór digitale revolutie</a:t>
            </a:r>
            <a:endParaRPr lang="nl-NL" sz="2000" spc="30" dirty="0"/>
          </a:p>
          <a:p>
            <a:pPr marL="515239" lvl="3" indent="0">
              <a:buClr>
                <a:srgbClr val="FF0000"/>
              </a:buClr>
              <a:buNone/>
            </a:pPr>
            <a:r>
              <a:rPr lang="nl-NL" sz="2000" spc="30" dirty="0"/>
              <a:t>	</a:t>
            </a:r>
            <a:r>
              <a:rPr lang="nl-NL" sz="2000" spc="30" dirty="0" smtClean="0"/>
              <a:t>       rond </a:t>
            </a:r>
            <a:r>
              <a:rPr lang="nl-NL" sz="2000" spc="30" dirty="0"/>
              <a:t>30 </a:t>
            </a:r>
            <a:r>
              <a:rPr lang="nl-NL" sz="2400" spc="30" dirty="0"/>
              <a:t>jaar.</a:t>
            </a:r>
            <a:br>
              <a:rPr lang="nl-NL" sz="2400" spc="30" dirty="0"/>
            </a:br>
            <a:endParaRPr lang="nl-NL" sz="2400" spc="30" dirty="0"/>
          </a:p>
          <a:p>
            <a:pPr lvl="3">
              <a:buClr>
                <a:srgbClr val="FF0000"/>
              </a:buClr>
              <a:buFont typeface="Wingdings" panose="05000000000000000000" pitchFamily="2" charset="2"/>
              <a:buChar char="ü"/>
            </a:pPr>
            <a:r>
              <a:rPr lang="nl-NL" sz="2400" spc="30" dirty="0"/>
              <a:t>vervaltijd vaardigheden </a:t>
            </a:r>
            <a:r>
              <a:rPr lang="nl-NL" sz="2400" spc="30" dirty="0" smtClean="0"/>
              <a:t>nú </a:t>
            </a:r>
            <a:r>
              <a:rPr lang="nl-NL" sz="2400" spc="30" dirty="0"/>
              <a:t/>
            </a:r>
            <a:br>
              <a:rPr lang="nl-NL" sz="2400" spc="30" dirty="0"/>
            </a:br>
            <a:r>
              <a:rPr lang="nl-NL" sz="2400" spc="30" dirty="0" smtClean="0"/>
              <a:t>rond </a:t>
            </a:r>
            <a:r>
              <a:rPr lang="nl-NL" sz="2400" spc="30" dirty="0"/>
              <a:t>5 jaar.</a:t>
            </a:r>
          </a:p>
          <a:p>
            <a:endParaRPr lang="nl-NL" dirty="0"/>
          </a:p>
        </p:txBody>
      </p:sp>
    </p:spTree>
    <p:extLst>
      <p:ext uri="{BB962C8B-B14F-4D97-AF65-F5344CB8AC3E}">
        <p14:creationId xmlns:p14="http://schemas.microsoft.com/office/powerpoint/2010/main" val="166120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b="1" dirty="0">
                <a:solidFill>
                  <a:srgbClr val="002060"/>
                </a:solidFill>
                <a:cs typeface="+mj-cs"/>
              </a:rPr>
              <a:t>Hoe </a:t>
            </a:r>
            <a:r>
              <a:rPr lang="nl-NL" altLang="nl-NL" b="1" dirty="0" smtClean="0">
                <a:solidFill>
                  <a:srgbClr val="002060"/>
                </a:solidFill>
                <a:cs typeface="+mj-cs"/>
              </a:rPr>
              <a:t>doen leerlingen </a:t>
            </a:r>
            <a:r>
              <a:rPr lang="nl-NL" altLang="nl-NL" b="1" dirty="0">
                <a:solidFill>
                  <a:srgbClr val="002060"/>
                </a:solidFill>
                <a:cs typeface="+mj-cs"/>
              </a:rPr>
              <a:t>dat?</a:t>
            </a:r>
            <a:endParaRPr lang="nl-NL" dirty="0"/>
          </a:p>
        </p:txBody>
      </p:sp>
      <p:sp>
        <p:nvSpPr>
          <p:cNvPr id="3" name="Tijdelijke aanduiding voor inhoud 2"/>
          <p:cNvSpPr>
            <a:spLocks noGrp="1"/>
          </p:cNvSpPr>
          <p:nvPr>
            <p:ph sz="quarter" idx="13"/>
          </p:nvPr>
        </p:nvSpPr>
        <p:spPr>
          <a:xfrm>
            <a:off x="274320" y="1700808"/>
            <a:ext cx="8595360" cy="4535400"/>
          </a:xfrm>
        </p:spPr>
        <p:txBody>
          <a:bodyPr/>
          <a:lstStyle/>
          <a:p>
            <a:pPr marL="228600" lvl="0" indent="-228600">
              <a:lnSpc>
                <a:spcPct val="90000"/>
              </a:lnSpc>
              <a:spcBef>
                <a:spcPts val="1000"/>
              </a:spcBef>
              <a:buClrTx/>
            </a:pPr>
            <a:r>
              <a:rPr lang="nl-NL" altLang="nl-NL" sz="2800" spc="0" dirty="0" smtClean="0">
                <a:solidFill>
                  <a:srgbClr val="002060"/>
                </a:solidFill>
                <a:latin typeface="+mj-lt"/>
                <a:cs typeface="+mn-cs"/>
              </a:rPr>
              <a:t>Ervaringen </a:t>
            </a:r>
            <a:r>
              <a:rPr lang="nl-NL" altLang="nl-NL" sz="2800" spc="0" dirty="0">
                <a:solidFill>
                  <a:srgbClr val="002060"/>
                </a:solidFill>
                <a:latin typeface="+mj-lt"/>
                <a:cs typeface="+mn-cs"/>
              </a:rPr>
              <a:t>opdoen</a:t>
            </a:r>
          </a:p>
          <a:p>
            <a:pPr marL="228600" lvl="0" indent="-228600">
              <a:lnSpc>
                <a:spcPct val="90000"/>
              </a:lnSpc>
              <a:spcBef>
                <a:spcPts val="1000"/>
              </a:spcBef>
              <a:buClrTx/>
              <a:buNone/>
            </a:pPr>
            <a:endParaRPr lang="nl-NL" altLang="nl-NL" sz="2800" spc="0" dirty="0">
              <a:solidFill>
                <a:srgbClr val="002060"/>
              </a:solidFill>
              <a:latin typeface="+mj-lt"/>
              <a:cs typeface="+mn-cs"/>
            </a:endParaRPr>
          </a:p>
          <a:p>
            <a:pPr marL="228600" lvl="0" indent="-228600">
              <a:lnSpc>
                <a:spcPct val="90000"/>
              </a:lnSpc>
              <a:spcBef>
                <a:spcPts val="1000"/>
              </a:spcBef>
              <a:buClrTx/>
            </a:pPr>
            <a:r>
              <a:rPr lang="nl-NL" altLang="nl-NL" sz="2800" spc="0" dirty="0" smtClean="0">
                <a:solidFill>
                  <a:srgbClr val="002060"/>
                </a:solidFill>
                <a:latin typeface="+mj-lt"/>
                <a:cs typeface="+mn-cs"/>
              </a:rPr>
              <a:t>In </a:t>
            </a:r>
            <a:r>
              <a:rPr lang="nl-NL" altLang="nl-NL" sz="2800" spc="0" dirty="0">
                <a:solidFill>
                  <a:srgbClr val="002060"/>
                </a:solidFill>
                <a:latin typeface="+mj-lt"/>
                <a:cs typeface="+mn-cs"/>
              </a:rPr>
              <a:t>gesprek over ervaringen</a:t>
            </a:r>
          </a:p>
          <a:p>
            <a:pPr marL="228600" lvl="0" indent="-228600">
              <a:lnSpc>
                <a:spcPct val="90000"/>
              </a:lnSpc>
              <a:spcBef>
                <a:spcPts val="1000"/>
              </a:spcBef>
              <a:buClrTx/>
              <a:buNone/>
            </a:pPr>
            <a:endParaRPr lang="nl-NL" altLang="nl-NL" sz="2800" spc="0" dirty="0">
              <a:solidFill>
                <a:srgbClr val="002060"/>
              </a:solidFill>
              <a:latin typeface="+mj-lt"/>
              <a:cs typeface="+mn-cs"/>
            </a:endParaRPr>
          </a:p>
          <a:p>
            <a:pPr marL="228600" lvl="0" indent="-228600">
              <a:lnSpc>
                <a:spcPct val="90000"/>
              </a:lnSpc>
              <a:spcBef>
                <a:spcPts val="1000"/>
              </a:spcBef>
              <a:buClrTx/>
            </a:pPr>
            <a:r>
              <a:rPr lang="nl-NL" altLang="nl-NL" sz="2800" spc="0" dirty="0" smtClean="0">
                <a:solidFill>
                  <a:srgbClr val="002060"/>
                </a:solidFill>
                <a:latin typeface="+mj-lt"/>
                <a:cs typeface="+mn-cs"/>
              </a:rPr>
              <a:t>Kleine stappen zetten in het keuzeproces.</a:t>
            </a:r>
            <a:endParaRPr lang="nl-NL" altLang="nl-NL" sz="2800" spc="0" dirty="0">
              <a:solidFill>
                <a:srgbClr val="002060"/>
              </a:solidFill>
              <a:latin typeface="+mj-lt"/>
              <a:cs typeface="+mn-cs"/>
            </a:endParaRPr>
          </a:p>
          <a:p>
            <a:pPr marL="0" indent="0">
              <a:buNone/>
            </a:pPr>
            <a:r>
              <a:rPr lang="nl-NL" dirty="0" smtClean="0">
                <a:latin typeface="+mj-lt"/>
              </a:rPr>
              <a:t/>
            </a:r>
            <a:br>
              <a:rPr lang="nl-NL" dirty="0" smtClean="0">
                <a:latin typeface="+mj-lt"/>
              </a:rPr>
            </a:br>
            <a:r>
              <a:rPr lang="nl-NL" dirty="0" smtClean="0">
                <a:latin typeface="+mj-lt"/>
              </a:rPr>
              <a:t/>
            </a:r>
            <a:br>
              <a:rPr lang="nl-NL" dirty="0" smtClean="0">
                <a:latin typeface="+mj-lt"/>
              </a:rPr>
            </a:br>
            <a:endParaRPr lang="nl-NL" sz="2800" dirty="0">
              <a:latin typeface="+mj-lt"/>
            </a:endParaRPr>
          </a:p>
        </p:txBody>
      </p:sp>
    </p:spTree>
    <p:extLst>
      <p:ext uri="{BB962C8B-B14F-4D97-AF65-F5344CB8AC3E}">
        <p14:creationId xmlns:p14="http://schemas.microsoft.com/office/powerpoint/2010/main" val="18231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1"/>
            <a:ext cx="8591550" cy="824136"/>
          </a:xfrm>
        </p:spPr>
        <p:txBody>
          <a:bodyPr/>
          <a:lstStyle/>
          <a:p>
            <a:r>
              <a:rPr lang="nl-NL" sz="4000" b="1" dirty="0" smtClean="0"/>
              <a:t>Loopbaancompetenties</a:t>
            </a:r>
            <a:endParaRPr lang="nl-NL" b="1" dirty="0"/>
          </a:p>
        </p:txBody>
      </p:sp>
      <p:sp>
        <p:nvSpPr>
          <p:cNvPr id="3" name="Tijdelijke aanduiding voor inhoud 2"/>
          <p:cNvSpPr>
            <a:spLocks noGrp="1"/>
          </p:cNvSpPr>
          <p:nvPr>
            <p:ph sz="quarter" idx="13"/>
          </p:nvPr>
        </p:nvSpPr>
        <p:spPr>
          <a:xfrm>
            <a:off x="274320" y="1124744"/>
            <a:ext cx="8595360" cy="5557034"/>
          </a:xfrm>
        </p:spPr>
        <p:txBody>
          <a:bodyPr>
            <a:normAutofit/>
          </a:bodyPr>
          <a:lstStyle/>
          <a:p>
            <a:endParaRPr lang="nl-NL" dirty="0"/>
          </a:p>
          <a:p>
            <a:pPr marL="0" indent="0">
              <a:buNone/>
            </a:pPr>
            <a:endParaRPr lang="nl-NL" dirty="0"/>
          </a:p>
          <a:p>
            <a:endParaRPr lang="nl-NL" dirty="0"/>
          </a:p>
        </p:txBody>
      </p:sp>
      <p:pic>
        <p:nvPicPr>
          <p:cNvPr id="4098" name="Picture 2" descr="http://nardkronenberg.nl/sites/default/files/IMG_10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354148"/>
            <a:ext cx="7416825" cy="53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165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968152"/>
          </a:xfrm>
        </p:spPr>
        <p:txBody>
          <a:bodyPr/>
          <a:lstStyle/>
          <a:p>
            <a:r>
              <a:rPr lang="nl-NL" sz="4000" b="1" dirty="0" smtClean="0"/>
              <a:t>Loopbaandossier</a:t>
            </a:r>
            <a:endParaRPr lang="nl-NL" b="1" dirty="0"/>
          </a:p>
        </p:txBody>
      </p:sp>
      <p:sp>
        <p:nvSpPr>
          <p:cNvPr id="3" name="Tijdelijke aanduiding voor inhoud 2"/>
          <p:cNvSpPr>
            <a:spLocks noGrp="1"/>
          </p:cNvSpPr>
          <p:nvPr>
            <p:ph sz="quarter" idx="13"/>
          </p:nvPr>
        </p:nvSpPr>
        <p:spPr>
          <a:xfrm>
            <a:off x="274320" y="1124744"/>
            <a:ext cx="8595360" cy="5111464"/>
          </a:xfrm>
        </p:spPr>
        <p:txBody>
          <a:bodyPr/>
          <a:lstStyle/>
          <a:p>
            <a:pPr marL="457200" indent="-457200">
              <a:buClr>
                <a:srgbClr val="FF0000"/>
              </a:buClr>
              <a:buFont typeface="Wingdings" panose="05000000000000000000" pitchFamily="2" charset="2"/>
              <a:buChar char="ü"/>
            </a:pPr>
            <a:endParaRPr lang="nl-NL" sz="2800" dirty="0" smtClean="0"/>
          </a:p>
          <a:p>
            <a:pPr marL="457200" indent="-457200">
              <a:buClr>
                <a:srgbClr val="FF0000"/>
              </a:buClr>
              <a:buFont typeface="Wingdings" panose="05000000000000000000" pitchFamily="2" charset="2"/>
              <a:buChar char="ü"/>
            </a:pPr>
            <a:r>
              <a:rPr lang="nl-NL" sz="2800" dirty="0" smtClean="0"/>
              <a:t>De </a:t>
            </a:r>
            <a:r>
              <a:rPr lang="nl-NL" sz="2800" dirty="0"/>
              <a:t>kandidaat maakt zijn eigen loopbaanontwikkeling inzichtelijk </a:t>
            </a:r>
            <a:r>
              <a:rPr lang="nl-NL" sz="2800" dirty="0" smtClean="0"/>
              <a:t>in een </a:t>
            </a:r>
            <a:r>
              <a:rPr lang="nl-NL" sz="3200" dirty="0"/>
              <a:t>‘</a:t>
            </a:r>
            <a:r>
              <a:rPr lang="nl-NL" sz="3200" b="1" dirty="0"/>
              <a:t>loopbaandossier</a:t>
            </a:r>
            <a:r>
              <a:rPr lang="nl-NL" sz="3200" b="1" dirty="0" smtClean="0"/>
              <a:t>'</a:t>
            </a:r>
            <a:br>
              <a:rPr lang="nl-NL" sz="3200" b="1" dirty="0" smtClean="0"/>
            </a:br>
            <a:endParaRPr lang="nl-NL" sz="3200" b="1" dirty="0" smtClean="0"/>
          </a:p>
          <a:p>
            <a:pPr marL="457200" indent="-457200">
              <a:buClr>
                <a:srgbClr val="FF0000"/>
              </a:buClr>
              <a:buFont typeface="Wingdings" panose="05000000000000000000" pitchFamily="2" charset="2"/>
              <a:buChar char="ü"/>
            </a:pPr>
            <a:r>
              <a:rPr lang="nl-NL" sz="2800" dirty="0" smtClean="0">
                <a:solidFill>
                  <a:srgbClr val="212745"/>
                </a:solidFill>
              </a:rPr>
              <a:t>Door </a:t>
            </a:r>
            <a:r>
              <a:rPr lang="nl-NL" sz="2800" dirty="0">
                <a:solidFill>
                  <a:srgbClr val="212745"/>
                </a:solidFill>
              </a:rPr>
              <a:t>de </a:t>
            </a:r>
            <a:r>
              <a:rPr lang="nl-NL" sz="2800" dirty="0" smtClean="0">
                <a:solidFill>
                  <a:srgbClr val="212745"/>
                </a:solidFill>
              </a:rPr>
              <a:t>school zelf </a:t>
            </a:r>
            <a:br>
              <a:rPr lang="nl-NL" sz="2800" dirty="0" smtClean="0">
                <a:solidFill>
                  <a:srgbClr val="212745"/>
                </a:solidFill>
              </a:rPr>
            </a:br>
            <a:r>
              <a:rPr lang="nl-NL" sz="2800" dirty="0" smtClean="0">
                <a:solidFill>
                  <a:srgbClr val="212745"/>
                </a:solidFill>
              </a:rPr>
              <a:t>vorm te geven </a:t>
            </a:r>
            <a:endParaRPr lang="nl-NL" sz="2800" dirty="0">
              <a:solidFill>
                <a:srgbClr val="212745"/>
              </a:solidFill>
            </a:endParaRPr>
          </a:p>
          <a:p>
            <a:pPr marL="0" lvl="0" indent="0">
              <a:buClr>
                <a:srgbClr val="FFFF00"/>
              </a:buClr>
              <a:buNone/>
            </a:pPr>
            <a:endParaRPr lang="nl-NL" dirty="0">
              <a:solidFill>
                <a:srgbClr val="212745"/>
              </a:solidFill>
            </a:endParaRPr>
          </a:p>
          <a:p>
            <a:endParaRPr lang="nl-NL" dirty="0"/>
          </a:p>
        </p:txBody>
      </p:sp>
      <p:pic>
        <p:nvPicPr>
          <p:cNvPr id="9218" name="Picture 2" descr="http://www.hrpraktijk.nl/sites/hrpraktijk/files/styles/content/public/164877697_0.jpg?itok=nB34D0I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284984"/>
            <a:ext cx="3168352"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389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smtClean="0"/>
              <a:t>In het loopbaandossier</a:t>
            </a:r>
            <a:endParaRPr lang="nl-NL" sz="4000" b="1" dirty="0"/>
          </a:p>
        </p:txBody>
      </p:sp>
      <p:sp>
        <p:nvSpPr>
          <p:cNvPr id="3" name="Tijdelijke aanduiding voor inhoud 2"/>
          <p:cNvSpPr>
            <a:spLocks noGrp="1"/>
          </p:cNvSpPr>
          <p:nvPr>
            <p:ph sz="quarter" idx="13"/>
          </p:nvPr>
        </p:nvSpPr>
        <p:spPr>
          <a:xfrm>
            <a:off x="274320" y="1556792"/>
            <a:ext cx="8595360" cy="4679416"/>
          </a:xfrm>
        </p:spPr>
        <p:txBody>
          <a:bodyPr>
            <a:normAutofit/>
          </a:bodyPr>
          <a:lstStyle/>
          <a:p>
            <a:pPr>
              <a:buClr>
                <a:srgbClr val="FF0000"/>
              </a:buClr>
              <a:buFont typeface="Wingdings" panose="05000000000000000000" pitchFamily="2" charset="2"/>
              <a:buChar char="ü"/>
            </a:pPr>
            <a:r>
              <a:rPr lang="nl-NL" sz="2800" dirty="0" smtClean="0"/>
              <a:t> Prestaties en bewijsstukken</a:t>
            </a:r>
            <a:br>
              <a:rPr lang="nl-NL" sz="2800" dirty="0" smtClean="0"/>
            </a:br>
            <a:r>
              <a:rPr lang="nl-NL" sz="2800" dirty="0" smtClean="0"/>
              <a:t>  - wat heb ik gedaan?</a:t>
            </a:r>
            <a:br>
              <a:rPr lang="nl-NL" sz="2800" dirty="0" smtClean="0"/>
            </a:br>
            <a:endParaRPr lang="nl-NL" sz="2800" dirty="0" smtClean="0"/>
          </a:p>
          <a:p>
            <a:pPr>
              <a:buClr>
                <a:srgbClr val="FF0000"/>
              </a:buClr>
              <a:buFont typeface="Wingdings" panose="05000000000000000000" pitchFamily="2" charset="2"/>
              <a:buChar char="ü"/>
            </a:pPr>
            <a:r>
              <a:rPr lang="nl-NL" sz="2800" dirty="0" smtClean="0"/>
              <a:t> Reflecties</a:t>
            </a:r>
            <a:endParaRPr lang="nl-NL" sz="2600" dirty="0" smtClean="0"/>
          </a:p>
          <a:p>
            <a:pPr marL="0" indent="0">
              <a:buClr>
                <a:srgbClr val="FF0000"/>
              </a:buClr>
              <a:buNone/>
            </a:pPr>
            <a:r>
              <a:rPr lang="nl-NL" sz="2800" dirty="0" smtClean="0"/>
              <a:t>  - wat heb ik geleerd?</a:t>
            </a:r>
            <a:br>
              <a:rPr lang="nl-NL" sz="2800" dirty="0" smtClean="0"/>
            </a:br>
            <a:r>
              <a:rPr lang="nl-NL" sz="2800" dirty="0" smtClean="0"/>
              <a:t>  	-over mijzelf</a:t>
            </a:r>
            <a:br>
              <a:rPr lang="nl-NL" sz="2800" dirty="0" smtClean="0"/>
            </a:br>
            <a:r>
              <a:rPr lang="nl-NL" sz="2800" dirty="0" smtClean="0"/>
              <a:t> 	-van mijn ervaringen</a:t>
            </a:r>
          </a:p>
          <a:p>
            <a:pPr marL="0" indent="0">
              <a:buClr>
                <a:srgbClr val="FF0000"/>
              </a:buClr>
              <a:buNone/>
            </a:pPr>
            <a:endParaRPr lang="nl-NL" sz="2800" dirty="0"/>
          </a:p>
        </p:txBody>
      </p:sp>
    </p:spTree>
    <p:extLst>
      <p:ext uri="{BB962C8B-B14F-4D97-AF65-F5344CB8AC3E}">
        <p14:creationId xmlns:p14="http://schemas.microsoft.com/office/powerpoint/2010/main" val="21858124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1"/>
            <a:ext cx="8591550" cy="896144"/>
          </a:xfrm>
        </p:spPr>
        <p:txBody>
          <a:bodyPr>
            <a:normAutofit/>
          </a:bodyPr>
          <a:lstStyle/>
          <a:p>
            <a:r>
              <a:rPr lang="nl-NL" sz="4000" b="1" dirty="0" smtClean="0"/>
              <a:t>De Kern van LOB: de gesprekken</a:t>
            </a:r>
            <a:endParaRPr lang="nl-NL" sz="4000" b="1" dirty="0"/>
          </a:p>
        </p:txBody>
      </p:sp>
      <p:sp>
        <p:nvSpPr>
          <p:cNvPr id="3" name="Tijdelijke aanduiding voor inhoud 2"/>
          <p:cNvSpPr>
            <a:spLocks noGrp="1"/>
          </p:cNvSpPr>
          <p:nvPr>
            <p:ph sz="quarter" idx="13"/>
          </p:nvPr>
        </p:nvSpPr>
        <p:spPr/>
        <p:txBody>
          <a:bodyPr/>
          <a:lstStyle/>
          <a:p>
            <a:pPr>
              <a:buClr>
                <a:srgbClr val="FF0000"/>
              </a:buClr>
              <a:buFont typeface="Wingdings" panose="05000000000000000000" pitchFamily="2" charset="2"/>
              <a:buChar char="ü"/>
            </a:pPr>
            <a:r>
              <a:rPr lang="nl-NL" sz="2800" dirty="0" smtClean="0"/>
              <a:t>Loopbaanreflectiegesprekken</a:t>
            </a:r>
            <a:endParaRPr lang="nl-NL" sz="2400" dirty="0"/>
          </a:p>
          <a:p>
            <a:endParaRPr lang="nl-NL" sz="2800" dirty="0"/>
          </a:p>
        </p:txBody>
      </p:sp>
      <p:pic>
        <p:nvPicPr>
          <p:cNvPr id="12290" name="Picture 2" descr="http://www.dionysiusparochie.nl/media/Bezoekersgroep/Bezoekersgroep_Dionysiusparochie_Heerhugowaard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17032"/>
            <a:ext cx="35623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revenbergconsultancy.nl/uploaded/Praktijkervar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420888"/>
            <a:ext cx="304666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62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Loopbaangesprekken</a:t>
            </a:r>
            <a:endParaRPr lang="nl-NL" b="1" dirty="0"/>
          </a:p>
        </p:txBody>
      </p:sp>
      <p:pic>
        <p:nvPicPr>
          <p:cNvPr id="6146" name="Picture 2" descr="http://images.slideplayer.nl/7/1930441/slides/slide_4.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15" t="27365" r="32847" b="32678"/>
          <a:stretch/>
        </p:blipFill>
        <p:spPr bwMode="auto">
          <a:xfrm>
            <a:off x="4895412" y="3501008"/>
            <a:ext cx="3670300" cy="27402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eduwes.nl/wp-content/uploads/gespr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63" y="2132856"/>
            <a:ext cx="8110749" cy="110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634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Loopbaangesprekken niet zomaar gesprek </a:t>
            </a:r>
            <a:endParaRPr lang="nl-NL" b="1" dirty="0"/>
          </a:p>
        </p:txBody>
      </p:sp>
      <p:sp>
        <p:nvSpPr>
          <p:cNvPr id="3" name="Tijdelijke aanduiding voor inhoud 2"/>
          <p:cNvSpPr>
            <a:spLocks noGrp="1"/>
          </p:cNvSpPr>
          <p:nvPr>
            <p:ph sz="quarter" idx="13"/>
          </p:nvPr>
        </p:nvSpPr>
        <p:spPr>
          <a:xfrm>
            <a:off x="179512" y="1484784"/>
            <a:ext cx="8856984" cy="4751424"/>
          </a:xfrm>
        </p:spPr>
        <p:txBody>
          <a:bodyPr>
            <a:normAutofit/>
          </a:bodyPr>
          <a:lstStyle/>
          <a:p>
            <a:pPr marL="0" indent="0">
              <a:buNone/>
            </a:pPr>
            <a:endParaRPr lang="nl-NL" dirty="0"/>
          </a:p>
          <a:p>
            <a:pPr>
              <a:buClr>
                <a:srgbClr val="FF0000"/>
              </a:buClr>
              <a:buFont typeface="Wingdings" panose="05000000000000000000" pitchFamily="2" charset="2"/>
              <a:buChar char="ü"/>
            </a:pPr>
            <a:r>
              <a:rPr lang="nl-NL" dirty="0" smtClean="0"/>
              <a:t>De </a:t>
            </a:r>
            <a:r>
              <a:rPr lang="nl-NL" dirty="0"/>
              <a:t>leerling aan het woord</a:t>
            </a:r>
            <a:br>
              <a:rPr lang="nl-NL" dirty="0"/>
            </a:br>
            <a:endParaRPr lang="nl-NL" dirty="0"/>
          </a:p>
          <a:p>
            <a:pPr>
              <a:buClr>
                <a:srgbClr val="FF0000"/>
              </a:buClr>
              <a:buFont typeface="Wingdings" panose="05000000000000000000" pitchFamily="2" charset="2"/>
              <a:buChar char="ü"/>
            </a:pPr>
            <a:r>
              <a:rPr lang="nl-NL" dirty="0" smtClean="0"/>
              <a:t>Loopbaancompetenties gebruiken</a:t>
            </a:r>
            <a:br>
              <a:rPr lang="nl-NL" dirty="0" smtClean="0"/>
            </a:br>
            <a:endParaRPr lang="nl-NL" dirty="0" smtClean="0"/>
          </a:p>
          <a:p>
            <a:pPr>
              <a:buClr>
                <a:srgbClr val="FF0000"/>
              </a:buClr>
              <a:buFont typeface="Wingdings" panose="05000000000000000000" pitchFamily="2" charset="2"/>
              <a:buChar char="ü"/>
            </a:pPr>
            <a:r>
              <a:rPr lang="nl-NL" dirty="0" smtClean="0"/>
              <a:t>De leerling uit dagen een volgende stap te zetten </a:t>
            </a:r>
          </a:p>
          <a:p>
            <a:pPr marL="342202" lvl="2" indent="0">
              <a:buClr>
                <a:srgbClr val="FF0000"/>
              </a:buClr>
              <a:buNone/>
            </a:pPr>
            <a:r>
              <a:rPr lang="nl-NL" dirty="0" smtClean="0"/>
              <a:t>- ervaring op  gaan doen of informatie in winnen</a:t>
            </a:r>
            <a:br>
              <a:rPr lang="nl-NL" dirty="0" smtClean="0"/>
            </a:br>
            <a:endParaRPr lang="nl-NL" dirty="0" smtClean="0"/>
          </a:p>
          <a:p>
            <a:pPr>
              <a:buClr>
                <a:srgbClr val="FF0000"/>
              </a:buClr>
              <a:buFont typeface="Wingdings" panose="05000000000000000000" pitchFamily="2" charset="2"/>
              <a:buChar char="ü"/>
            </a:pPr>
            <a:r>
              <a:rPr lang="nl-NL" dirty="0" smtClean="0"/>
              <a:t>Kleine vragen over concrete ervaringen</a:t>
            </a:r>
          </a:p>
          <a:p>
            <a:pPr>
              <a:buClr>
                <a:srgbClr val="FF0000"/>
              </a:buClr>
              <a:buFont typeface="Wingdings" panose="05000000000000000000" pitchFamily="2" charset="2"/>
              <a:buChar char="ü"/>
            </a:pPr>
            <a:endParaRPr lang="nl-NL" dirty="0"/>
          </a:p>
          <a:p>
            <a:endParaRPr lang="nl-NL" dirty="0" smtClean="0"/>
          </a:p>
          <a:p>
            <a:endParaRPr lang="nl-NL" dirty="0" smtClean="0"/>
          </a:p>
          <a:p>
            <a:endParaRPr lang="nl-NL" dirty="0"/>
          </a:p>
        </p:txBody>
      </p:sp>
    </p:spTree>
    <p:extLst>
      <p:ext uri="{BB962C8B-B14F-4D97-AF65-F5344CB8AC3E}">
        <p14:creationId xmlns:p14="http://schemas.microsoft.com/office/powerpoint/2010/main" val="1105036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Filmpje</a:t>
            </a:r>
            <a:endParaRPr lang="nl-NL" dirty="0"/>
          </a:p>
        </p:txBody>
      </p:sp>
      <p:sp>
        <p:nvSpPr>
          <p:cNvPr id="3" name="Tijdelijke aanduiding voor inhoud 2"/>
          <p:cNvSpPr>
            <a:spLocks noGrp="1"/>
          </p:cNvSpPr>
          <p:nvPr>
            <p:ph sz="quarter" idx="13"/>
          </p:nvPr>
        </p:nvSpPr>
        <p:spPr/>
        <p:txBody>
          <a:bodyPr>
            <a:normAutofit/>
          </a:bodyPr>
          <a:lstStyle/>
          <a:p>
            <a:r>
              <a:rPr lang="nl-NL" sz="3600" dirty="0" err="1" smtClean="0"/>
              <a:t>Talentenmap</a:t>
            </a:r>
            <a:r>
              <a:rPr lang="nl-NL" sz="3600" dirty="0" smtClean="0"/>
              <a:t> gesprekken</a:t>
            </a:r>
            <a:endParaRPr lang="nl-NL" sz="3600" dirty="0"/>
          </a:p>
        </p:txBody>
      </p:sp>
    </p:spTree>
    <p:extLst>
      <p:ext uri="{BB962C8B-B14F-4D97-AF65-F5344CB8AC3E}">
        <p14:creationId xmlns:p14="http://schemas.microsoft.com/office/powerpoint/2010/main" val="314466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LOB binnen de school?</a:t>
            </a:r>
            <a:endParaRPr lang="nl-NL" b="1" dirty="0"/>
          </a:p>
        </p:txBody>
      </p:sp>
      <p:sp>
        <p:nvSpPr>
          <p:cNvPr id="3" name="Tijdelijke aanduiding voor inhoud 2"/>
          <p:cNvSpPr>
            <a:spLocks noGrp="1"/>
          </p:cNvSpPr>
          <p:nvPr>
            <p:ph sz="quarter" idx="13"/>
          </p:nvPr>
        </p:nvSpPr>
        <p:spPr>
          <a:xfrm>
            <a:off x="274320" y="1412776"/>
            <a:ext cx="8595360" cy="4823432"/>
          </a:xfrm>
        </p:spPr>
        <p:txBody>
          <a:bodyPr/>
          <a:lstStyle/>
          <a:p>
            <a:pPr marL="342900" indent="-342900">
              <a:buClr>
                <a:srgbClr val="FF0000"/>
              </a:buClr>
              <a:buFont typeface="Wingdings" panose="05000000000000000000" pitchFamily="2" charset="2"/>
              <a:buChar char="ü"/>
            </a:pPr>
            <a:endParaRPr lang="nl-NL" dirty="0" smtClean="0"/>
          </a:p>
          <a:p>
            <a:pPr marL="342900" indent="-342900">
              <a:buClr>
                <a:srgbClr val="FF0000"/>
              </a:buClr>
              <a:buFont typeface="Wingdings" panose="05000000000000000000" pitchFamily="2" charset="2"/>
              <a:buChar char="ü"/>
            </a:pPr>
            <a:r>
              <a:rPr lang="nl-NL" dirty="0" smtClean="0"/>
              <a:t>Starten met LOB in de onderbouw</a:t>
            </a:r>
          </a:p>
          <a:p>
            <a:pPr>
              <a:buClr>
                <a:srgbClr val="FF0000"/>
              </a:buClr>
              <a:buFont typeface="Wingdings" panose="05000000000000000000" pitchFamily="2" charset="2"/>
              <a:buChar char="ü"/>
            </a:pPr>
            <a:endParaRPr lang="nl-NL" dirty="0"/>
          </a:p>
          <a:p>
            <a:pPr>
              <a:buClr>
                <a:srgbClr val="FF0000"/>
              </a:buClr>
              <a:buFont typeface="Wingdings" panose="05000000000000000000" pitchFamily="2" charset="2"/>
              <a:buChar char="ü"/>
            </a:pPr>
            <a:r>
              <a:rPr lang="nl-NL" dirty="0" smtClean="0"/>
              <a:t> LOB in het PTA in de bovenbouw</a:t>
            </a:r>
          </a:p>
          <a:p>
            <a:pPr>
              <a:buClr>
                <a:srgbClr val="FF0000"/>
              </a:buClr>
              <a:buFont typeface="Wingdings" panose="05000000000000000000" pitchFamily="2" charset="2"/>
              <a:buChar char="ü"/>
            </a:pPr>
            <a:endParaRPr lang="nl-NL" dirty="0"/>
          </a:p>
          <a:p>
            <a:pPr>
              <a:buClr>
                <a:srgbClr val="FF0000"/>
              </a:buClr>
              <a:buFont typeface="Wingdings" panose="05000000000000000000" pitchFamily="2" charset="2"/>
              <a:buChar char="ü"/>
            </a:pPr>
            <a:r>
              <a:rPr lang="nl-NL" dirty="0" smtClean="0"/>
              <a:t>Leerlingen vormen een loopbaandossier </a:t>
            </a:r>
            <a:br>
              <a:rPr lang="nl-NL" dirty="0" smtClean="0"/>
            </a:br>
            <a:endParaRPr lang="nl-NL" dirty="0" smtClean="0"/>
          </a:p>
          <a:p>
            <a:pPr>
              <a:buClr>
                <a:srgbClr val="FF0000"/>
              </a:buClr>
              <a:buFont typeface="Wingdings" panose="05000000000000000000" pitchFamily="2" charset="2"/>
              <a:buChar char="ü"/>
            </a:pPr>
            <a:r>
              <a:rPr lang="nl-NL" dirty="0" smtClean="0"/>
              <a:t>Gesprekken organiseren en vastleggen </a:t>
            </a:r>
            <a:r>
              <a:rPr lang="nl-NL" dirty="0"/>
              <a:t/>
            </a:r>
            <a:br>
              <a:rPr lang="nl-NL" dirty="0"/>
            </a:br>
            <a:endParaRPr lang="nl-NL" dirty="0"/>
          </a:p>
          <a:p>
            <a:pPr>
              <a:buClr>
                <a:srgbClr val="FF0000"/>
              </a:buClr>
              <a:buFont typeface="Wingdings" panose="05000000000000000000" pitchFamily="2" charset="2"/>
              <a:buChar char="ü"/>
            </a:pPr>
            <a:endParaRPr lang="nl-NL" dirty="0" smtClean="0"/>
          </a:p>
          <a:p>
            <a:pPr marL="0" indent="0">
              <a:buClr>
                <a:srgbClr val="FF0000"/>
              </a:buClr>
              <a:buNone/>
            </a:pPr>
            <a:endParaRPr lang="nl-NL" dirty="0"/>
          </a:p>
          <a:p>
            <a:pPr marL="0" indent="0">
              <a:buClr>
                <a:srgbClr val="FF0000"/>
              </a:buClr>
              <a:buNone/>
            </a:pPr>
            <a:endParaRPr lang="nl-NL" dirty="0" smtClean="0"/>
          </a:p>
          <a:p>
            <a:endParaRPr lang="nl-NL" dirty="0"/>
          </a:p>
          <a:p>
            <a:pPr marL="0" indent="0">
              <a:buNone/>
            </a:pPr>
            <a:endParaRPr lang="nl-NL" dirty="0"/>
          </a:p>
        </p:txBody>
      </p:sp>
    </p:spTree>
    <p:extLst>
      <p:ext uri="{BB962C8B-B14F-4D97-AF65-F5344CB8AC3E}">
        <p14:creationId xmlns:p14="http://schemas.microsoft.com/office/powerpoint/2010/main" val="1046869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ormAutofit fontScale="85000" lnSpcReduction="10000"/>
          </a:bodyPr>
          <a:lstStyle/>
          <a:p>
            <a:r>
              <a:rPr lang="nl-NL" dirty="0"/>
              <a:t>Inez </a:t>
            </a:r>
            <a:r>
              <a:rPr lang="nl-NL" dirty="0" err="1"/>
              <a:t>Barmentloo</a:t>
            </a:r>
            <a:r>
              <a:rPr lang="nl-NL" dirty="0"/>
              <a:t>      Vincent van Gogh.</a:t>
            </a:r>
            <a:br>
              <a:rPr lang="nl-NL" dirty="0"/>
            </a:br>
            <a:r>
              <a:rPr lang="nl-NL" dirty="0" smtClean="0"/>
              <a:t>Cora Houweling       </a:t>
            </a:r>
            <a:r>
              <a:rPr lang="nl-NL" dirty="0" err="1" smtClean="0"/>
              <a:t>Ubbo</a:t>
            </a:r>
            <a:r>
              <a:rPr lang="nl-NL" dirty="0" smtClean="0"/>
              <a:t>  </a:t>
            </a:r>
            <a:r>
              <a:rPr lang="nl-NL" dirty="0" err="1"/>
              <a:t>Emmius</a:t>
            </a:r>
            <a:r>
              <a:rPr lang="nl-NL" dirty="0"/>
              <a:t>.</a:t>
            </a:r>
            <a:br>
              <a:rPr lang="nl-NL" dirty="0"/>
            </a:br>
            <a:r>
              <a:rPr lang="nl-NL" dirty="0" err="1" smtClean="0"/>
              <a:t>Fijbe</a:t>
            </a:r>
            <a:r>
              <a:rPr lang="nl-NL" dirty="0" smtClean="0"/>
              <a:t> </a:t>
            </a:r>
            <a:r>
              <a:rPr lang="nl-NL" dirty="0"/>
              <a:t>Kruizinga	    </a:t>
            </a:r>
            <a:r>
              <a:rPr lang="nl-NL" dirty="0" smtClean="0"/>
              <a:t>     Alfa-college</a:t>
            </a:r>
            <a:r>
              <a:rPr lang="nl-NL" dirty="0"/>
              <a:t>.</a:t>
            </a:r>
            <a:br>
              <a:rPr lang="nl-NL" dirty="0"/>
            </a:br>
            <a:r>
              <a:rPr lang="nl-NL" dirty="0"/>
              <a:t/>
            </a:r>
            <a:br>
              <a:rPr lang="nl-NL" dirty="0"/>
            </a:br>
            <a:r>
              <a:rPr lang="nl-NL" dirty="0" err="1" smtClean="0"/>
              <a:t>Pentcho</a:t>
            </a:r>
            <a:r>
              <a:rPr lang="nl-NL" dirty="0" smtClean="0"/>
              <a:t> </a:t>
            </a:r>
            <a:r>
              <a:rPr lang="nl-NL" dirty="0" err="1"/>
              <a:t>Bodegom</a:t>
            </a:r>
            <a:r>
              <a:rPr lang="nl-NL" dirty="0"/>
              <a:t>    </a:t>
            </a:r>
            <a:r>
              <a:rPr lang="nl-NL" dirty="0" err="1"/>
              <a:t>Sobit</a:t>
            </a:r>
            <a:r>
              <a:rPr lang="nl-NL" dirty="0"/>
              <a:t>.</a:t>
            </a:r>
          </a:p>
        </p:txBody>
      </p:sp>
      <p:sp>
        <p:nvSpPr>
          <p:cNvPr id="2" name="Titel 1"/>
          <p:cNvSpPr>
            <a:spLocks noGrp="1"/>
          </p:cNvSpPr>
          <p:nvPr>
            <p:ph type="title"/>
          </p:nvPr>
        </p:nvSpPr>
        <p:spPr>
          <a:xfrm>
            <a:off x="3739896" y="1417320"/>
            <a:ext cx="5120640" cy="1435616"/>
          </a:xfrm>
        </p:spPr>
        <p:txBody>
          <a:bodyPr/>
          <a:lstStyle/>
          <a:p>
            <a:r>
              <a:rPr lang="nl-NL" dirty="0" smtClean="0"/>
              <a:t>De </a:t>
            </a:r>
            <a:r>
              <a:rPr lang="nl-NL" dirty="0" err="1" smtClean="0"/>
              <a:t>talentenmap</a:t>
            </a:r>
            <a:endParaRPr lang="nl-NL" dirty="0"/>
          </a:p>
        </p:txBody>
      </p:sp>
    </p:spTree>
    <p:extLst>
      <p:ext uri="{BB962C8B-B14F-4D97-AF65-F5344CB8AC3E}">
        <p14:creationId xmlns:p14="http://schemas.microsoft.com/office/powerpoint/2010/main" val="2406939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sz="3200" b="1" dirty="0">
                <a:solidFill>
                  <a:srgbClr val="002060"/>
                </a:solidFill>
                <a:latin typeface="Trebuchet MS" panose="020B0603020202020204" pitchFamily="34" charset="0"/>
                <a:cs typeface="+mj-cs"/>
              </a:rPr>
              <a:t>F</a:t>
            </a:r>
            <a:r>
              <a:rPr lang="nl-NL" altLang="nl-NL" sz="3200" b="1" dirty="0" smtClean="0">
                <a:solidFill>
                  <a:srgbClr val="002060"/>
                </a:solidFill>
                <a:latin typeface="Trebuchet MS" panose="020B0603020202020204" pitchFamily="34" charset="0"/>
                <a:cs typeface="+mj-cs"/>
              </a:rPr>
              <a:t>asering Onderbouw</a:t>
            </a:r>
            <a:endParaRPr lang="nl-NL" dirty="0"/>
          </a:p>
        </p:txBody>
      </p:sp>
      <p:sp>
        <p:nvSpPr>
          <p:cNvPr id="8" name="Tijdelijke aanduiding voor inhoud 7"/>
          <p:cNvSpPr>
            <a:spLocks noGrp="1"/>
          </p:cNvSpPr>
          <p:nvPr>
            <p:ph sz="quarter" idx="13"/>
          </p:nvPr>
        </p:nvSpPr>
        <p:spPr/>
        <p:txBody>
          <a:bodyPr>
            <a:normAutofit fontScale="55000" lnSpcReduction="20000"/>
          </a:bodyPr>
          <a:lstStyle/>
          <a:p>
            <a:r>
              <a:rPr lang="nl-NL" dirty="0" smtClean="0"/>
              <a:t>   </a:t>
            </a:r>
            <a:r>
              <a:rPr lang="nl-NL" sz="5000" b="1" dirty="0" smtClean="0"/>
              <a:t>Leerjaar 1                         </a:t>
            </a:r>
            <a:r>
              <a:rPr lang="nl-NL" sz="4200" b="1" dirty="0" smtClean="0"/>
              <a:t/>
            </a:r>
            <a:br>
              <a:rPr lang="nl-NL" sz="4200" b="1" dirty="0" smtClean="0"/>
            </a:br>
            <a:r>
              <a:rPr lang="nl-NL" sz="4200" b="1" dirty="0" smtClean="0"/>
              <a:t>                            </a:t>
            </a:r>
            <a:r>
              <a:rPr lang="nl-NL" sz="4200" dirty="0" smtClean="0"/>
              <a:t/>
            </a:r>
            <a:br>
              <a:rPr lang="nl-NL" sz="4200" dirty="0" smtClean="0"/>
            </a:br>
            <a:r>
              <a:rPr lang="nl-NL" sz="4200" dirty="0" smtClean="0"/>
              <a:t/>
            </a:r>
            <a:br>
              <a:rPr lang="nl-NL" sz="4200" dirty="0" smtClean="0"/>
            </a:br>
            <a:r>
              <a:rPr lang="nl-NL" sz="4200" dirty="0" smtClean="0"/>
              <a:t/>
            </a:r>
            <a:br>
              <a:rPr lang="nl-NL" sz="4200" dirty="0" smtClean="0"/>
            </a:br>
            <a:r>
              <a:rPr lang="nl-NL" sz="4200" dirty="0" smtClean="0"/>
              <a:t/>
            </a:r>
            <a:br>
              <a:rPr lang="nl-NL" sz="4200" dirty="0" smtClean="0"/>
            </a:br>
            <a:r>
              <a:rPr lang="nl-NL" sz="4200" dirty="0" smtClean="0"/>
              <a:t/>
            </a:r>
            <a:br>
              <a:rPr lang="nl-NL" sz="4200" dirty="0" smtClean="0"/>
            </a:br>
            <a:r>
              <a:rPr lang="nl-NL" sz="4200" dirty="0" smtClean="0"/>
              <a:t/>
            </a:r>
            <a:br>
              <a:rPr lang="nl-NL" sz="4200" dirty="0" smtClean="0"/>
            </a:br>
            <a:endParaRPr lang="nl-NL" sz="4200" dirty="0" smtClean="0"/>
          </a:p>
          <a:p>
            <a:endParaRPr lang="nl-NL" sz="4200" dirty="0"/>
          </a:p>
          <a:p>
            <a:pPr marL="342900" indent="-342900"/>
            <a:r>
              <a:rPr lang="nl-NL" sz="5000" b="1" dirty="0" smtClean="0"/>
              <a:t>Leerjaar 2</a:t>
            </a:r>
            <a:r>
              <a:rPr lang="nl-NL" sz="4200" b="1" dirty="0" smtClean="0"/>
              <a:t/>
            </a:r>
            <a:br>
              <a:rPr lang="nl-NL" sz="4200" b="1" dirty="0" smtClean="0"/>
            </a:br>
            <a:r>
              <a:rPr lang="nl-NL" sz="4200" dirty="0" smtClean="0"/>
              <a:t/>
            </a:r>
            <a:br>
              <a:rPr lang="nl-NL" sz="4200" dirty="0" smtClean="0"/>
            </a:br>
            <a:r>
              <a:rPr lang="nl-NL" sz="4200" dirty="0" smtClean="0"/>
              <a:t/>
            </a:r>
            <a:br>
              <a:rPr lang="nl-NL" sz="4200" dirty="0" smtClean="0"/>
            </a:br>
            <a:r>
              <a:rPr lang="nl-NL" sz="4200" dirty="0" smtClean="0"/>
              <a:t/>
            </a:r>
            <a:br>
              <a:rPr lang="nl-NL" sz="4200" dirty="0" smtClean="0"/>
            </a:br>
            <a:r>
              <a:rPr lang="nl-NL" sz="4200" dirty="0" smtClean="0"/>
              <a:t/>
            </a:r>
            <a:br>
              <a:rPr lang="nl-NL" sz="4200" dirty="0" smtClean="0"/>
            </a:br>
            <a:r>
              <a:rPr lang="nl-NL" sz="4200" dirty="0" smtClean="0"/>
              <a:t/>
            </a:r>
            <a:br>
              <a:rPr lang="nl-NL" sz="4200" dirty="0" smtClean="0"/>
            </a:br>
            <a:endParaRPr lang="nl-NL" sz="4200" dirty="0" smtClean="0"/>
          </a:p>
          <a:p>
            <a:pPr marL="0" indent="0">
              <a:buNone/>
            </a:pPr>
            <a:endParaRPr lang="nl-NL" dirty="0"/>
          </a:p>
        </p:txBody>
      </p:sp>
      <p:sp>
        <p:nvSpPr>
          <p:cNvPr id="9" name="Tijdelijke aanduiding voor inhoud 8"/>
          <p:cNvSpPr>
            <a:spLocks noGrp="1"/>
          </p:cNvSpPr>
          <p:nvPr>
            <p:ph sz="quarter" idx="14"/>
          </p:nvPr>
        </p:nvSpPr>
        <p:spPr>
          <a:xfrm>
            <a:off x="4615815" y="1298448"/>
            <a:ext cx="4251960" cy="5226896"/>
          </a:xfrm>
        </p:spPr>
        <p:txBody>
          <a:bodyPr>
            <a:normAutofit/>
          </a:bodyPr>
          <a:lstStyle/>
          <a:p>
            <a:pPr>
              <a:buClr>
                <a:srgbClr val="FF0000"/>
              </a:buClr>
              <a:buFont typeface="Wingdings" panose="05000000000000000000" pitchFamily="2" charset="2"/>
              <a:buChar char="ü"/>
            </a:pPr>
            <a:r>
              <a:rPr lang="nl-NL" dirty="0" smtClean="0"/>
              <a:t>De leerling onderzoekt wie hij is.</a:t>
            </a:r>
          </a:p>
          <a:p>
            <a:pPr>
              <a:buClr>
                <a:srgbClr val="FF0000"/>
              </a:buClr>
              <a:buFont typeface="Wingdings" panose="05000000000000000000" pitchFamily="2" charset="2"/>
              <a:buChar char="ü"/>
            </a:pPr>
            <a:r>
              <a:rPr lang="nl-NL" dirty="0" smtClean="0"/>
              <a:t>Dromen over de toekomst</a:t>
            </a:r>
          </a:p>
          <a:p>
            <a:pPr>
              <a:buClr>
                <a:srgbClr val="FF0000"/>
              </a:buClr>
              <a:buFont typeface="Wingdings" panose="05000000000000000000" pitchFamily="2" charset="2"/>
              <a:buChar char="ü"/>
            </a:pPr>
            <a:r>
              <a:rPr lang="nl-NL" dirty="0" smtClean="0"/>
              <a:t>Praat over zichzelf </a:t>
            </a:r>
            <a:br>
              <a:rPr lang="nl-NL" dirty="0" smtClean="0"/>
            </a:br>
            <a:endParaRPr lang="nl-NL" dirty="0" smtClean="0"/>
          </a:p>
          <a:p>
            <a:pPr>
              <a:buClr>
                <a:srgbClr val="FF0000"/>
              </a:buClr>
              <a:buFont typeface="Wingdings" panose="05000000000000000000" pitchFamily="2" charset="2"/>
              <a:buChar char="ü"/>
            </a:pPr>
            <a:endParaRPr lang="nl-NL" dirty="0" smtClean="0"/>
          </a:p>
          <a:p>
            <a:pPr>
              <a:buClr>
                <a:srgbClr val="FF0000"/>
              </a:buClr>
              <a:buFont typeface="Wingdings" panose="05000000000000000000" pitchFamily="2" charset="2"/>
              <a:buChar char="ü"/>
            </a:pPr>
            <a:r>
              <a:rPr lang="nl-NL" dirty="0" smtClean="0"/>
              <a:t>Ervaart arbeidsgebieden in school</a:t>
            </a:r>
          </a:p>
          <a:p>
            <a:pPr>
              <a:buClr>
                <a:srgbClr val="FF0000"/>
              </a:buClr>
              <a:buFont typeface="Wingdings" panose="05000000000000000000" pitchFamily="2" charset="2"/>
              <a:buChar char="ü"/>
            </a:pPr>
            <a:r>
              <a:rPr lang="nl-NL" dirty="0" smtClean="0"/>
              <a:t>Bedenkt hoe het is om daar te werken</a:t>
            </a:r>
          </a:p>
          <a:p>
            <a:pPr>
              <a:buClr>
                <a:srgbClr val="FF0000"/>
              </a:buClr>
              <a:buFont typeface="Wingdings" panose="05000000000000000000" pitchFamily="2" charset="2"/>
              <a:buChar char="ü"/>
            </a:pPr>
            <a:r>
              <a:rPr lang="nl-NL" dirty="0" smtClean="0"/>
              <a:t>Praat over zijn ervaringen. </a:t>
            </a:r>
          </a:p>
        </p:txBody>
      </p:sp>
    </p:spTree>
    <p:extLst>
      <p:ext uri="{BB962C8B-B14F-4D97-AF65-F5344CB8AC3E}">
        <p14:creationId xmlns:p14="http://schemas.microsoft.com/office/powerpoint/2010/main" val="3320191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Fasering Bovenbouw</a:t>
            </a:r>
            <a:endParaRPr lang="nl-NL" dirty="0"/>
          </a:p>
        </p:txBody>
      </p:sp>
      <p:sp>
        <p:nvSpPr>
          <p:cNvPr id="3" name="Tijdelijke aanduiding voor inhoud 2"/>
          <p:cNvSpPr>
            <a:spLocks noGrp="1"/>
          </p:cNvSpPr>
          <p:nvPr>
            <p:ph sz="quarter" idx="13"/>
          </p:nvPr>
        </p:nvSpPr>
        <p:spPr/>
        <p:txBody>
          <a:bodyPr/>
          <a:lstStyle/>
          <a:p>
            <a:r>
              <a:rPr lang="nl-NL" b="1" dirty="0" smtClean="0"/>
              <a:t>Leerjaar 3</a:t>
            </a: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endParaRPr lang="nl-NL" dirty="0" smtClean="0"/>
          </a:p>
          <a:p>
            <a:r>
              <a:rPr lang="nl-NL" b="1" dirty="0" smtClean="0"/>
              <a:t>Leerjaar 4</a:t>
            </a:r>
            <a:r>
              <a:rPr lang="nl-NL" dirty="0" smtClean="0"/>
              <a:t/>
            </a:r>
            <a:br>
              <a:rPr lang="nl-NL" dirty="0" smtClean="0"/>
            </a:br>
            <a:endParaRPr lang="nl-NL" dirty="0"/>
          </a:p>
        </p:txBody>
      </p:sp>
      <p:sp>
        <p:nvSpPr>
          <p:cNvPr id="4" name="Tijdelijke aanduiding voor inhoud 3"/>
          <p:cNvSpPr>
            <a:spLocks noGrp="1"/>
          </p:cNvSpPr>
          <p:nvPr>
            <p:ph sz="quarter" idx="14"/>
          </p:nvPr>
        </p:nvSpPr>
        <p:spPr>
          <a:xfrm>
            <a:off x="4615815" y="1298448"/>
            <a:ext cx="4251960" cy="5370912"/>
          </a:xfrm>
        </p:spPr>
        <p:txBody>
          <a:bodyPr>
            <a:normAutofit/>
          </a:bodyPr>
          <a:lstStyle/>
          <a:p>
            <a:pPr>
              <a:buClr>
                <a:srgbClr val="FF0000"/>
              </a:buClr>
              <a:buFont typeface="Wingdings" panose="05000000000000000000" pitchFamily="2" charset="2"/>
              <a:buChar char="ü"/>
            </a:pPr>
            <a:r>
              <a:rPr lang="nl-NL" sz="1800" dirty="0" smtClean="0"/>
              <a:t>Ervaart en onderzoekt de arbeidsgebieden en kijkt wat bij hem past</a:t>
            </a:r>
          </a:p>
          <a:p>
            <a:pPr>
              <a:buClr>
                <a:srgbClr val="FF0000"/>
              </a:buClr>
              <a:buFont typeface="Wingdings" panose="05000000000000000000" pitchFamily="2" charset="2"/>
              <a:buChar char="ü"/>
            </a:pPr>
            <a:r>
              <a:rPr lang="nl-NL" sz="1800" dirty="0" smtClean="0"/>
              <a:t>Geeft met anderen betekenis aan zijn ervaringen</a:t>
            </a:r>
          </a:p>
          <a:p>
            <a:pPr marL="285750" indent="-285750">
              <a:buClr>
                <a:srgbClr val="FF0000"/>
              </a:buClr>
              <a:buFont typeface="Wingdings" panose="05000000000000000000" pitchFamily="2" charset="2"/>
              <a:buChar char="ü"/>
            </a:pPr>
            <a:endParaRPr lang="nl-NL" sz="1800" dirty="0" smtClean="0"/>
          </a:p>
          <a:p>
            <a:pPr marL="285750" indent="-285750">
              <a:buClr>
                <a:srgbClr val="FF0000"/>
              </a:buClr>
              <a:buFont typeface="Wingdings" panose="05000000000000000000" pitchFamily="2" charset="2"/>
              <a:buChar char="ü"/>
            </a:pPr>
            <a:endParaRPr lang="nl-NL" sz="1800" dirty="0"/>
          </a:p>
          <a:p>
            <a:pPr marL="285750" indent="-285750">
              <a:buClr>
                <a:srgbClr val="FF0000"/>
              </a:buClr>
              <a:buFont typeface="Wingdings" panose="05000000000000000000" pitchFamily="2" charset="2"/>
              <a:buChar char="ü"/>
            </a:pPr>
            <a:r>
              <a:rPr lang="nl-NL" sz="1800" dirty="0" smtClean="0"/>
              <a:t>Kijkt rond op verschillende </a:t>
            </a:r>
            <a:br>
              <a:rPr lang="nl-NL" sz="1800" dirty="0" smtClean="0"/>
            </a:br>
            <a:r>
              <a:rPr lang="nl-NL" sz="1800" dirty="0" err="1" smtClean="0"/>
              <a:t>MBO-opleidingen</a:t>
            </a:r>
            <a:r>
              <a:rPr lang="nl-NL" sz="1800" dirty="0"/>
              <a:t>.</a:t>
            </a:r>
            <a:endParaRPr lang="nl-NL" sz="1800" dirty="0" smtClean="0"/>
          </a:p>
          <a:p>
            <a:pPr marL="285750" indent="-285750">
              <a:buClr>
                <a:srgbClr val="FF0000"/>
              </a:buClr>
              <a:buFont typeface="Wingdings" panose="05000000000000000000" pitchFamily="2" charset="2"/>
              <a:buChar char="ü"/>
            </a:pPr>
            <a:r>
              <a:rPr lang="nl-NL" sz="1800" dirty="0" smtClean="0"/>
              <a:t>Praat met anderen over </a:t>
            </a:r>
            <a:r>
              <a:rPr lang="nl-NL" sz="1800" smtClean="0"/>
              <a:t>zijn ervaringen.</a:t>
            </a:r>
            <a:endParaRPr lang="nl-NL" sz="1800" dirty="0" smtClean="0"/>
          </a:p>
          <a:p>
            <a:pPr marL="285750" indent="-285750">
              <a:buClr>
                <a:srgbClr val="FF0000"/>
              </a:buClr>
              <a:buFont typeface="Wingdings" panose="05000000000000000000" pitchFamily="2" charset="2"/>
              <a:buChar char="ü"/>
            </a:pPr>
            <a:r>
              <a:rPr lang="nl-NL" sz="1800" dirty="0" smtClean="0"/>
              <a:t>Maakt een keuze.</a:t>
            </a:r>
            <a:endParaRPr lang="nl-NL" sz="1800" dirty="0"/>
          </a:p>
        </p:txBody>
      </p:sp>
    </p:spTree>
    <p:extLst>
      <p:ext uri="{BB962C8B-B14F-4D97-AF65-F5344CB8AC3E}">
        <p14:creationId xmlns:p14="http://schemas.microsoft.com/office/powerpoint/2010/main" val="1340325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Ondertitel 9"/>
          <p:cNvSpPr>
            <a:spLocks noGrp="1"/>
          </p:cNvSpPr>
          <p:nvPr>
            <p:ph type="subTitle" idx="1"/>
          </p:nvPr>
        </p:nvSpPr>
        <p:spPr/>
        <p:txBody>
          <a:bodyPr>
            <a:normAutofit/>
          </a:bodyPr>
          <a:lstStyle/>
          <a:p>
            <a:endParaRPr lang="nl-NL" dirty="0"/>
          </a:p>
          <a:p>
            <a:pPr marL="0" lvl="1" algn="l"/>
            <a:endParaRPr lang="nl-NL" sz="2800" b="1" dirty="0"/>
          </a:p>
          <a:p>
            <a:endParaRPr lang="nl-NL" dirty="0"/>
          </a:p>
        </p:txBody>
      </p:sp>
      <p:sp>
        <p:nvSpPr>
          <p:cNvPr id="9" name="Titel 8"/>
          <p:cNvSpPr>
            <a:spLocks noGrp="1"/>
          </p:cNvSpPr>
          <p:nvPr>
            <p:ph type="title"/>
          </p:nvPr>
        </p:nvSpPr>
        <p:spPr>
          <a:xfrm>
            <a:off x="2339752" y="533400"/>
            <a:ext cx="6696744" cy="2868168"/>
          </a:xfrm>
        </p:spPr>
        <p:txBody>
          <a:bodyPr/>
          <a:lstStyle/>
          <a:p>
            <a:r>
              <a:rPr lang="nl-NL" dirty="0" smtClean="0"/>
              <a:t>          Spagaat van alle dag</a:t>
            </a:r>
            <a:endParaRPr lang="nl-NL" dirty="0"/>
          </a:p>
        </p:txBody>
      </p:sp>
    </p:spTree>
    <p:extLst>
      <p:ext uri="{BB962C8B-B14F-4D97-AF65-F5344CB8AC3E}">
        <p14:creationId xmlns:p14="http://schemas.microsoft.com/office/powerpoint/2010/main" val="30443552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a:xfrm>
            <a:off x="276225" y="228600"/>
            <a:ext cx="8591550" cy="2048272"/>
          </a:xfrm>
        </p:spPr>
        <p:txBody>
          <a:bodyPr>
            <a:normAutofit/>
          </a:bodyPr>
          <a:lstStyle/>
          <a:p>
            <a:r>
              <a:rPr lang="nl-NL" dirty="0"/>
              <a:t>De kandidaat is in staat zijn eigen loopbaanontwikkeling vorm te geven. </a:t>
            </a:r>
            <a:br>
              <a:rPr lang="nl-NL" dirty="0"/>
            </a:br>
            <a:endParaRPr lang="nl-NL" dirty="0"/>
          </a:p>
        </p:txBody>
      </p:sp>
      <p:sp>
        <p:nvSpPr>
          <p:cNvPr id="5" name="Tijdelijke aanduiding voor tekst 4"/>
          <p:cNvSpPr>
            <a:spLocks noGrp="1"/>
          </p:cNvSpPr>
          <p:nvPr>
            <p:ph sz="quarter" idx="13"/>
          </p:nvPr>
        </p:nvSpPr>
        <p:spPr/>
        <p:txBody>
          <a:bodyPr/>
          <a:lstStyle/>
          <a:p>
            <a:endParaRPr lang="nl-NL" dirty="0"/>
          </a:p>
        </p:txBody>
      </p:sp>
      <p:pic>
        <p:nvPicPr>
          <p:cNvPr id="3074" name="Picture 2" descr="http://www.antibjz.nl/uploads/59675c86524b87f6d00b5854f793d7d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797" y="1988840"/>
            <a:ext cx="6954564" cy="3992077"/>
          </a:xfrm>
          <a:prstGeom prst="rect">
            <a:avLst/>
          </a:prstGeom>
          <a:solidFill>
            <a:schemeClr val="bg2"/>
          </a:solidFill>
        </p:spPr>
      </p:pic>
    </p:spTree>
    <p:extLst>
      <p:ext uri="{BB962C8B-B14F-4D97-AF65-F5344CB8AC3E}">
        <p14:creationId xmlns:p14="http://schemas.microsoft.com/office/powerpoint/2010/main" val="4126165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		</a:t>
            </a:r>
            <a:endParaRPr lang="nl-NL" dirty="0"/>
          </a:p>
        </p:txBody>
      </p:sp>
      <p:sp>
        <p:nvSpPr>
          <p:cNvPr id="3" name="Tijdelijke aanduiding voor inhoud 2"/>
          <p:cNvSpPr>
            <a:spLocks noGrp="1"/>
          </p:cNvSpPr>
          <p:nvPr>
            <p:ph sz="quarter" idx="13"/>
          </p:nvPr>
        </p:nvSpPr>
        <p:spPr/>
        <p:txBody>
          <a:bodyPr/>
          <a:lstStyle/>
          <a:p>
            <a:pPr marL="0" indent="0">
              <a:buNone/>
            </a:pPr>
            <a:endParaRPr lang="nl-NL" dirty="0"/>
          </a:p>
        </p:txBody>
      </p:sp>
      <p:sp>
        <p:nvSpPr>
          <p:cNvPr id="6" name="Tijdelijke aanduiding voor inhoud 5"/>
          <p:cNvSpPr>
            <a:spLocks noGrp="1"/>
          </p:cNvSpPr>
          <p:nvPr>
            <p:ph sz="quarter" idx="14"/>
          </p:nvPr>
        </p:nvSpPr>
        <p:spPr>
          <a:xfrm>
            <a:off x="4615815" y="2276872"/>
            <a:ext cx="4251960" cy="3959336"/>
          </a:xfrm>
        </p:spPr>
        <p:txBody>
          <a:bodyPr>
            <a:normAutofit/>
          </a:bodyPr>
          <a:lstStyle/>
          <a:p>
            <a:pPr lvl="1">
              <a:buClr>
                <a:srgbClr val="FF0000"/>
              </a:buClr>
              <a:buFont typeface="Wingdings" panose="05000000000000000000" pitchFamily="2" charset="2"/>
              <a:buChar char="ü"/>
            </a:pPr>
            <a:r>
              <a:rPr lang="nl-NL" sz="2800" dirty="0" smtClean="0"/>
              <a:t>Overladen programma</a:t>
            </a:r>
            <a:br>
              <a:rPr lang="nl-NL" sz="2800" dirty="0" smtClean="0"/>
            </a:br>
            <a:endParaRPr lang="nl-NL" sz="2800" dirty="0" smtClean="0"/>
          </a:p>
          <a:p>
            <a:pPr lvl="1">
              <a:buClr>
                <a:srgbClr val="FF0000"/>
              </a:buClr>
              <a:buFont typeface="Wingdings" panose="05000000000000000000" pitchFamily="2" charset="2"/>
              <a:buChar char="ü"/>
            </a:pPr>
            <a:r>
              <a:rPr lang="nl-NL" sz="2800" dirty="0" smtClean="0"/>
              <a:t>Hectiek van alle dag</a:t>
            </a:r>
            <a:br>
              <a:rPr lang="nl-NL" sz="2800" dirty="0" smtClean="0"/>
            </a:br>
            <a:endParaRPr lang="nl-NL" sz="2800" dirty="0" smtClean="0"/>
          </a:p>
          <a:p>
            <a:pPr lvl="1">
              <a:buClr>
                <a:srgbClr val="FF0000"/>
              </a:buClr>
              <a:buFont typeface="Wingdings" panose="05000000000000000000" pitchFamily="2" charset="2"/>
              <a:buChar char="ü"/>
            </a:pPr>
            <a:r>
              <a:rPr lang="nl-NL" sz="2800" dirty="0" smtClean="0"/>
              <a:t>Onbekendheid met LOB</a:t>
            </a:r>
            <a:br>
              <a:rPr lang="nl-NL" sz="2800" dirty="0" smtClean="0"/>
            </a:br>
            <a:endParaRPr lang="nl-NL" sz="2800" dirty="0" smtClean="0"/>
          </a:p>
          <a:p>
            <a:pPr lvl="1">
              <a:buClr>
                <a:srgbClr val="FF0000"/>
              </a:buClr>
              <a:buFont typeface="Wingdings" panose="05000000000000000000" pitchFamily="2" charset="2"/>
              <a:buChar char="ü"/>
            </a:pPr>
            <a:r>
              <a:rPr lang="nl-NL" sz="2800" dirty="0" smtClean="0"/>
              <a:t>Geen affiniteit met LOB</a:t>
            </a:r>
          </a:p>
          <a:p>
            <a:pPr marL="457200" lvl="1" indent="0">
              <a:buNone/>
            </a:pPr>
            <a:endParaRPr lang="nl-NL" dirty="0" smtClean="0"/>
          </a:p>
          <a:p>
            <a:pPr lvl="1"/>
            <a:endParaRPr lang="nl-NL" dirty="0"/>
          </a:p>
          <a:p>
            <a:pPr lvl="1"/>
            <a:endParaRPr lang="nl-NL" dirty="0"/>
          </a:p>
        </p:txBody>
      </p:sp>
      <p:sp>
        <p:nvSpPr>
          <p:cNvPr id="4" name="Tijdelijke aanduiding voor tekst 3"/>
          <p:cNvSpPr>
            <a:spLocks noGrp="1"/>
          </p:cNvSpPr>
          <p:nvPr>
            <p:ph type="body" sz="half" idx="2"/>
          </p:nvPr>
        </p:nvSpPr>
        <p:spPr/>
        <p:txBody>
          <a:bodyPr/>
          <a:lstStyle/>
          <a:p>
            <a:r>
              <a:rPr lang="nl-NL" dirty="0" smtClean="0"/>
              <a:t>Lob als rode draad</a:t>
            </a:r>
            <a:endParaRPr lang="nl-NL" dirty="0"/>
          </a:p>
        </p:txBody>
      </p:sp>
      <p:sp>
        <p:nvSpPr>
          <p:cNvPr id="5" name="Tijdelijke aanduiding voor tekst 4"/>
          <p:cNvSpPr>
            <a:spLocks noGrp="1"/>
          </p:cNvSpPr>
          <p:nvPr>
            <p:ph type="body" sz="half" idx="15"/>
          </p:nvPr>
        </p:nvSpPr>
        <p:spPr>
          <a:xfrm>
            <a:off x="4615815" y="908720"/>
            <a:ext cx="4248150" cy="899315"/>
          </a:xfrm>
        </p:spPr>
        <p:txBody>
          <a:bodyPr>
            <a:normAutofit/>
          </a:bodyPr>
          <a:lstStyle/>
          <a:p>
            <a:r>
              <a:rPr lang="nl-NL" dirty="0" smtClean="0"/>
              <a:t>      </a:t>
            </a:r>
            <a:r>
              <a:rPr lang="nl-NL" sz="3200" b="1" dirty="0" smtClean="0"/>
              <a:t>De Praktijk </a:t>
            </a:r>
            <a:endParaRPr lang="nl-NL" sz="3200" b="1" dirty="0"/>
          </a:p>
        </p:txBody>
      </p:sp>
      <p:pic>
        <p:nvPicPr>
          <p:cNvPr id="7" name="Picture 2" descr="http://thumbs.dreamstime.com/z/popl%C4%85tane-nici-1682056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07" r="13214" b="12053"/>
          <a:stretch/>
        </p:blipFill>
        <p:spPr bwMode="auto">
          <a:xfrm>
            <a:off x="251520" y="908720"/>
            <a:ext cx="4279901" cy="5040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20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Paaltjes zetten</a:t>
            </a:r>
            <a:endParaRPr lang="nl-NL" dirty="0"/>
          </a:p>
        </p:txBody>
      </p:sp>
      <p:sp>
        <p:nvSpPr>
          <p:cNvPr id="3" name="Tijdelijke aanduiding voor inhoud 2"/>
          <p:cNvSpPr>
            <a:spLocks noGrp="1"/>
          </p:cNvSpPr>
          <p:nvPr>
            <p:ph sz="quarter" idx="13"/>
          </p:nvPr>
        </p:nvSpPr>
        <p:spPr/>
        <p:txBody>
          <a:bodyPr/>
          <a:lstStyle/>
          <a:p>
            <a:r>
              <a:rPr lang="nl-NL" dirty="0"/>
              <a:t>Piketpaaltjes markeren vaak in de toekomst te realiseren </a:t>
            </a:r>
            <a:r>
              <a:rPr lang="nl-NL" dirty="0" smtClean="0"/>
              <a:t>objecten</a:t>
            </a:r>
            <a:r>
              <a:rPr lang="nl-NL" dirty="0"/>
              <a:t> </a:t>
            </a:r>
          </a:p>
        </p:txBody>
      </p:sp>
      <p:pic>
        <p:nvPicPr>
          <p:cNvPr id="6146" name="Picture 2" descr="http://freddows.nl/wordpress/wp-content/uploads/2013/04/P1050215-1024x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7781" cy="467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2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Ondertitel 9"/>
          <p:cNvSpPr>
            <a:spLocks noGrp="1"/>
          </p:cNvSpPr>
          <p:nvPr>
            <p:ph type="subTitle" idx="1"/>
          </p:nvPr>
        </p:nvSpPr>
        <p:spPr/>
        <p:txBody>
          <a:bodyPr>
            <a:normAutofit/>
          </a:bodyPr>
          <a:lstStyle/>
          <a:p>
            <a:endParaRPr lang="nl-NL" dirty="0"/>
          </a:p>
          <a:p>
            <a:pPr marL="0" lvl="1" algn="l"/>
            <a:endParaRPr lang="nl-NL" sz="2800" b="1" dirty="0"/>
          </a:p>
          <a:p>
            <a:endParaRPr lang="nl-NL" dirty="0"/>
          </a:p>
        </p:txBody>
      </p:sp>
      <p:sp>
        <p:nvSpPr>
          <p:cNvPr id="9" name="Titel 8"/>
          <p:cNvSpPr>
            <a:spLocks noGrp="1"/>
          </p:cNvSpPr>
          <p:nvPr>
            <p:ph type="title"/>
          </p:nvPr>
        </p:nvSpPr>
        <p:spPr>
          <a:xfrm>
            <a:off x="3707904" y="533400"/>
            <a:ext cx="4764364" cy="2868168"/>
          </a:xfrm>
        </p:spPr>
        <p:txBody>
          <a:bodyPr/>
          <a:lstStyle/>
          <a:p>
            <a:r>
              <a:rPr lang="nl-NL" dirty="0" smtClean="0"/>
              <a:t>Hoe past de </a:t>
            </a:r>
            <a:r>
              <a:rPr lang="nl-NL" dirty="0" err="1" smtClean="0"/>
              <a:t>talentenmap</a:t>
            </a:r>
            <a:r>
              <a:rPr lang="nl-NL" dirty="0" smtClean="0"/>
              <a:t> in dit plaatje</a:t>
            </a:r>
            <a:endParaRPr lang="nl-NL" dirty="0"/>
          </a:p>
        </p:txBody>
      </p:sp>
    </p:spTree>
    <p:extLst>
      <p:ext uri="{BB962C8B-B14F-4D97-AF65-F5344CB8AC3E}">
        <p14:creationId xmlns:p14="http://schemas.microsoft.com/office/powerpoint/2010/main" val="1575599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212745"/>
                </a:solidFill>
                <a:ea typeface="+mn-ea"/>
                <a:cs typeface="Tahoma" pitchFamily="34" charset="0"/>
              </a:rPr>
              <a:t> </a:t>
            </a:r>
            <a:r>
              <a:rPr lang="nl-NL" b="1" dirty="0">
                <a:solidFill>
                  <a:srgbClr val="212745"/>
                </a:solidFill>
                <a:ea typeface="+mn-ea"/>
                <a:cs typeface="Tahoma" pitchFamily="34" charset="0"/>
              </a:rPr>
              <a:t>De Praktijk van de </a:t>
            </a:r>
            <a:r>
              <a:rPr lang="nl-NL" b="1" dirty="0" err="1">
                <a:solidFill>
                  <a:srgbClr val="212745"/>
                </a:solidFill>
                <a:ea typeface="+mn-ea"/>
                <a:cs typeface="Tahoma" pitchFamily="34" charset="0"/>
              </a:rPr>
              <a:t>Talentenmap</a:t>
            </a:r>
            <a:r>
              <a:rPr lang="nl-NL" b="1" dirty="0">
                <a:solidFill>
                  <a:srgbClr val="212745"/>
                </a:solidFill>
                <a:ea typeface="+mn-ea"/>
                <a:cs typeface="Tahoma" pitchFamily="34" charset="0"/>
              </a:rPr>
              <a:t> </a:t>
            </a:r>
            <a:endParaRPr lang="nl-NL" b="1" dirty="0"/>
          </a:p>
        </p:txBody>
      </p:sp>
      <p:sp>
        <p:nvSpPr>
          <p:cNvPr id="3" name="Tijdelijke aanduiding voor inhoud 2"/>
          <p:cNvSpPr>
            <a:spLocks noGrp="1"/>
          </p:cNvSpPr>
          <p:nvPr>
            <p:ph sz="quarter" idx="13"/>
          </p:nvPr>
        </p:nvSpPr>
        <p:spPr/>
        <p:txBody>
          <a:bodyPr/>
          <a:lstStyle/>
          <a:p>
            <a:pPr marL="0" indent="0">
              <a:buNone/>
            </a:pPr>
            <a:endParaRPr lang="nl-NL" dirty="0"/>
          </a:p>
        </p:txBody>
      </p:sp>
      <p:sp>
        <p:nvSpPr>
          <p:cNvPr id="6" name="Tijdelijke aanduiding voor inhoud 5"/>
          <p:cNvSpPr>
            <a:spLocks noGrp="1"/>
          </p:cNvSpPr>
          <p:nvPr>
            <p:ph sz="quarter" idx="14"/>
          </p:nvPr>
        </p:nvSpPr>
        <p:spPr/>
        <p:txBody>
          <a:bodyPr>
            <a:normAutofit/>
          </a:bodyPr>
          <a:lstStyle/>
          <a:p>
            <a:pPr marL="292608" lvl="1" indent="0">
              <a:buNone/>
            </a:pPr>
            <a:r>
              <a:rPr lang="nl-NL" dirty="0" smtClean="0"/>
              <a:t>Wel:</a:t>
            </a:r>
          </a:p>
          <a:p>
            <a:pPr marL="742950" lvl="1" indent="-285750">
              <a:buClr>
                <a:srgbClr val="FF0000"/>
              </a:buClr>
              <a:buFont typeface="Wingdings" panose="05000000000000000000" pitchFamily="2" charset="2"/>
              <a:buChar char="ü"/>
            </a:pPr>
            <a:r>
              <a:rPr lang="nl-NL" dirty="0" smtClean="0"/>
              <a:t>Klas 1 tot en met 4 VMBO</a:t>
            </a:r>
            <a:endParaRPr lang="nl-NL" dirty="0"/>
          </a:p>
          <a:p>
            <a:pPr marL="742950" lvl="1" indent="-285750">
              <a:buClr>
                <a:srgbClr val="FF0000"/>
              </a:buClr>
              <a:buFont typeface="Wingdings" panose="05000000000000000000" pitchFamily="2" charset="2"/>
              <a:buChar char="ü"/>
            </a:pPr>
            <a:r>
              <a:rPr lang="nl-NL" dirty="0" smtClean="0"/>
              <a:t>Losbladig systeem</a:t>
            </a:r>
          </a:p>
          <a:p>
            <a:pPr marL="742950" lvl="1" indent="-285750">
              <a:buClr>
                <a:srgbClr val="FF0000"/>
              </a:buClr>
              <a:buFont typeface="Wingdings" panose="05000000000000000000" pitchFamily="2" charset="2"/>
              <a:buChar char="ü"/>
            </a:pPr>
            <a:r>
              <a:rPr lang="nl-NL" dirty="0" smtClean="0"/>
              <a:t>LOB in PTA.</a:t>
            </a:r>
          </a:p>
          <a:p>
            <a:pPr marL="800100" lvl="1" indent="-342900">
              <a:buClr>
                <a:srgbClr val="FF0000"/>
              </a:buClr>
              <a:buFont typeface="Wingdings" panose="05000000000000000000" pitchFamily="2" charset="2"/>
              <a:buChar char="ü"/>
            </a:pPr>
            <a:r>
              <a:rPr lang="nl-NL" dirty="0" err="1" smtClean="0"/>
              <a:t>Talentenmapgesprekken</a:t>
            </a:r>
            <a:r>
              <a:rPr lang="nl-NL" dirty="0" smtClean="0"/>
              <a:t>. </a:t>
            </a:r>
          </a:p>
          <a:p>
            <a:pPr marL="800100" lvl="1" indent="-342900">
              <a:buClr>
                <a:srgbClr val="FF0000"/>
              </a:buClr>
              <a:buFont typeface="Wingdings" panose="05000000000000000000" pitchFamily="2" charset="2"/>
              <a:buChar char="ü"/>
            </a:pPr>
            <a:r>
              <a:rPr lang="nl-NL" dirty="0" smtClean="0"/>
              <a:t>Reflectie op jezelf, motieven en loopbaan (loopbaancompetenties)</a:t>
            </a:r>
            <a:br>
              <a:rPr lang="nl-NL" dirty="0" smtClean="0"/>
            </a:br>
            <a:endParaRPr lang="nl-NL" dirty="0" smtClean="0"/>
          </a:p>
          <a:p>
            <a:pPr marL="457200" lvl="1" indent="0">
              <a:buClr>
                <a:srgbClr val="FF0000"/>
              </a:buClr>
              <a:buNone/>
            </a:pPr>
            <a:r>
              <a:rPr lang="nl-NL" dirty="0" smtClean="0"/>
              <a:t>Minder:</a:t>
            </a:r>
          </a:p>
          <a:p>
            <a:pPr marL="742950" lvl="1" indent="-285750">
              <a:buClr>
                <a:srgbClr val="FF0000"/>
              </a:buClr>
              <a:buFont typeface="Wingdings" panose="05000000000000000000" pitchFamily="2" charset="2"/>
              <a:buChar char="ü"/>
            </a:pPr>
            <a:r>
              <a:rPr lang="nl-NL" dirty="0" smtClean="0"/>
              <a:t>Netwerken</a:t>
            </a:r>
          </a:p>
          <a:p>
            <a:pPr marL="742950" lvl="1" indent="-285750">
              <a:buClr>
                <a:srgbClr val="FF0000"/>
              </a:buClr>
              <a:buFont typeface="Wingdings" panose="05000000000000000000" pitchFamily="2" charset="2"/>
              <a:buChar char="ü"/>
            </a:pPr>
            <a:r>
              <a:rPr lang="nl-NL" dirty="0" smtClean="0"/>
              <a:t>Portfolio met bewijsstukken</a:t>
            </a:r>
          </a:p>
          <a:p>
            <a:pPr marL="742950" lvl="1" indent="-285750">
              <a:buClr>
                <a:srgbClr val="FF0000"/>
              </a:buClr>
              <a:buFont typeface="Wingdings" panose="05000000000000000000" pitchFamily="2" charset="2"/>
              <a:buChar char="ü"/>
            </a:pPr>
            <a:endParaRPr lang="nl-NL" dirty="0" smtClean="0"/>
          </a:p>
          <a:p>
            <a:pPr marL="457200" lvl="1" indent="0">
              <a:buNone/>
            </a:pPr>
            <a:endParaRPr lang="nl-NL" dirty="0" smtClean="0"/>
          </a:p>
          <a:p>
            <a:pPr lvl="1"/>
            <a:endParaRPr lang="nl-NL" dirty="0"/>
          </a:p>
          <a:p>
            <a:pPr lvl="1"/>
            <a:endParaRPr lang="nl-NL" dirty="0"/>
          </a:p>
        </p:txBody>
      </p:sp>
      <p:sp>
        <p:nvSpPr>
          <p:cNvPr id="4" name="Tijdelijke aanduiding voor tekst 3"/>
          <p:cNvSpPr>
            <a:spLocks noGrp="1"/>
          </p:cNvSpPr>
          <p:nvPr>
            <p:ph type="body" sz="half" idx="2"/>
          </p:nvPr>
        </p:nvSpPr>
        <p:spPr/>
        <p:txBody>
          <a:bodyPr/>
          <a:lstStyle/>
          <a:p>
            <a:endParaRPr lang="nl-NL" dirty="0"/>
          </a:p>
        </p:txBody>
      </p:sp>
      <p:sp>
        <p:nvSpPr>
          <p:cNvPr id="5" name="Tijdelijke aanduiding voor tekst 4"/>
          <p:cNvSpPr>
            <a:spLocks noGrp="1"/>
          </p:cNvSpPr>
          <p:nvPr>
            <p:ph type="body" sz="half" idx="15"/>
          </p:nvPr>
        </p:nvSpPr>
        <p:spPr/>
        <p:txBody>
          <a:bodyPr/>
          <a:lstStyle/>
          <a:p>
            <a:r>
              <a:rPr lang="nl-NL" dirty="0" smtClean="0"/>
              <a:t>      </a:t>
            </a:r>
            <a:endParaRPr lang="nl-NL" dirty="0"/>
          </a:p>
        </p:txBody>
      </p:sp>
      <p:sp>
        <p:nvSpPr>
          <p:cNvPr id="8" name="AutoShape 2" descr="data:image/jpeg;base64,/9j/4AAQSkZJRgABAQAAAQABAAD/2wCEAAkGBxIQEBQQDg8UDxIUERIPDxAVDw8RFBYXFBgXFhURFRUYHCggGBolHhQVIjEiJSkrLi8uFx82ODM4NyktLi0BCgoKDg0OGxAQGzclICYuLCwsLiwsLCw1LS8uLSssLCwsMCwsLC03LCwsLCwsLCwsLCwsLSw1LCssLDUsNC4sK//AABEIAIQA8wMBIgACEQEDEQH/xAAbAAEAAgMBAQAAAAAAAAAAAAAAAQUCBAYHA//EADoQAAICAQIEAggCBwkAAAAAAAABAgMRBAUSITFBE1EGFCIyYXGBkWKhFSMzQlJTcgc0Q2OCkrHB0f/EABoBAQADAQEBAAAAAAAAAAAAAAABAgMEBQb/xAApEQEAAgEDAwMCBwAAAAAAAAAAAQIRAyExBBJBMlFhE4EFInGhscHR/9oADAMBAAIRAxEAPwD13fN6q0lXiWv4Qgvek/JI8u3b0u1Wpb9t0Q7V1yxy+Murf2Hpvuj1Grks+zU3VX9Pff1a/JFCjzNfXmZxHD6PoOgpWkXvGZn9n09ZnnPiWZ8/Fnn75LvafS/Vafl4njw/gsbf2l1X5lCMGFb2rOYl6GpoaepGLRl7dsG7Q1dMbYcu0o5y4yXWLLQ8g9AdzdGsjDPsXYrkvxJey/8Ar6nryZ6mhqd9Mvlus6f6Gr2+PCQAbOUAAAAAAAAAAAAAAAAAAAAAAAAAAAAAAAB4Bq23OTa5uc3L58Us5MMl/wCm+1y0+qk0sV2t2Vy7Zb9uPzTf5nPZPFvWa2mJfaaGpXU04tHlm0R9Bn4EN/Qo1bW1f3mjD5+PVj/fE93ieS/2fbO79SrpR/VUtSy+jn2j811+3wPW0j0ukrMUzL5v8W1K21YiPAiQDreUAAAAAAAAAAAAAAAAAAAAAAAAAAAAAAAA0N22qvVVuq6OYvmuzT7ST7M803v0I1NLbpi9TX2aS4184938vsetESMdTRrfl1dP1mpoemdvZ4T+itRnC012V28C3/wsNL6K6ppTt09sKs+1wqDtx5qt8/us/A9k4Rgxjo6+Zdl/xfUmMRCj9GtZpFBUaaSg4rnTJOFi83KMvab+JfcRX7js9OoX66tSa5xl0kvjGS5orvVdZpv2Fi1lXaq18NqXlGxcn/qX1OneHnz23nMTv8/66HIyU2i9IqZy8O3Omt/lWrw2/wClvlL6MtuLJaLRPDO1ZrzD6AAlUAAAAAAAAAAAAAAAAAAAAAAAAAAAAAAABGCQABGCQBq63QV3R4Lq42R8pRTKh7FZTz0WplWuvg2Zuq+ib4o/RnQEFZrEr11LRtChq36dUlDX1eDl4jfF8dMn5N9YP+r7l7GeeZhqKIzi4zipRaw01lNPtg52iU9vtjVNuWksfBTJvLpk+lUn1cH2fboRvXnhbEX42l05JiiUXZJAAAAAAAAAAAAAAAAAAAAAAAAAAAAAAAAAAAAADW3HRwvrlVZHijNOMl0690+zNkhhMTjdRej2rnFy0molm6nGJfzK37lnz5NP4ovUVG+7ZKzgupkq76m3VN9Gn1rn5xf5EbVvkbJeFbF0Xpe1TLv+KD6Tj8ikTjaWlo7/AM1fuuQRxDJdkEZJZS6XVzevuqcswjRTOMeXJtzUn9eX2ImcJiucrsGPETklCQRkZAkEZGQDIyS2U+t1M463T1xliE6r5Tjy5uPh8L+mX9yJnCaxlcgAlAAAAAAAAAAAAAAAAAAABDJAEGjuW11aiPDdBSxzjLpKL84yXNM3yMETGUxMxOYc6qtZpf2b9eqX7s5KFyXkpdJ/XDNvb9/qtl4bbpt702R4J/TPKXzWS3waG67XVqIcNsFLHOMukov+KMuqZXtmOGnfW3qj7wrf0tqb5S9Tqr8OEnB22zlFTlH3lBRTeE+WWaewaqdmvvdtTqsjTTCcMqSynPnF908rBjtGtloFLS6iq2SjKUqboVTsU4t558Kypc+5q6fcboau3UT0tq8aqENPWoZcnFtLja5Qbznn2Mptxl01ptaIjbG0vrG7Vx3HUeA1fBRhmE7ZRhDi6LGHz5Pp5nQ7PufrFTscPDcZzrnHKa4oPDxLuuR8tj26VNUvEaldZKVt0l0c2ui+CSSXyKDb9TctLHRVU2R1L4oXWSg1CDk253cfSWctrHcvGaq2iNTiI2xGf7Wle76nUZs0dFbqTajO2yUHZjvBRi8R8mz7+j+9S1Urozq8F1TjBxby8tZee3U0dp3L1OpabU1WqVScYShTOyNkV7souK5P4PHM0dDr767NS3pbFdqJQnp6+HMccPCnOa5RxjLyyvdiYnJOlmJjH6St57tfdZOOiqhKFcnCdtk5RjKa6xgopt46N+Zls2+WXaientp8GVdcZy9riy28Zi+8cYw/mV+z6iegi6NVCcvalZC+uqdkZ8b4pJqKzGWW+vwPhTudkNXZqrNLco2URq00FW3KTjJtKWPcbcu/bBPdMYPpRvER42n3XGt3e6V0qNHVGcq0ndZZNxhFy5qPJNuWOf2K2jV3T3GiGppVVkKr+cZccJqXBiUX1/deU/gNqtu0Mpy1lcpx1Ele7KoSs4JtKLrklzxiMcPp1PnqNznLV16p6e1aeELKoS8KTnKU8Pi4F7Sj7KS+JGfPymtIjMRG2Ofl2aZkcrp9t1VnFqfWJ6e2bzCl4lVGC9yuyPn1ba58/gWO07u5ydGoh4OogsyhnMZr+ZXLvH80axb3c9tPHE5XIMUZIsyAAAAAAAAAAAAAAAAAAAAABmODIARgjBkAMeEYMgBjgjhMwBjwkcJmAMcE4JAGPCVe+bT48VKD8O6t8dFq6xkuz84vo0WxEiJjKa2ms5hV7Funjwasj4d1cvDvr8pea/C+qfxLQ57fqJUWR11KeYLh1MF/iVZy5Y7yjza+peaa+NkYzg+KMkpRa7p9GRWfEr3rHqjj+H2BBJZmAAAAAAAAAAAAAAAAAAAAAAAAAAAAAAAAAAAAAMZQz1Oa0U/UdR6tP9hbJy0s+0JP3qH/AMx+x05p7noIaiuVVseKMvo0+0k+zXmVmPML0tjaeJbSZKZzdeuv0fsaqE76l7mqri5Ph/zYdU15rKLzR6uFsFOqanFrKkmmhFolFqTG/h98gMFld2QAAAAAAAAAAAAAAAAAAAAAAAAAAAAAAAAAAAADGS5HEb/xaKzj0k3V4suKyCUHDi6OaTXJvuAZ6nDq6Xe+JfTbtyvnXGUrpNvOXw1+b/CADn7p93bNK54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9" name="AutoShape 4" descr="data:image/jpeg;base64,/9j/4AAQSkZJRgABAQAAAQABAAD/2wCEAAkGBxIQEBQQDg8UDxIUERIPDxAVDw8RFBYXFBgXFhURFRUYHCggGBolHhQVIjEiJSkrLi8uFx82ODM4NyktLi0BCgoKDg0OGxAQGzclICYuLCwsLiwsLCw1LS8uLSssLCwsMCwsLC03LCwsLCwsLCwsLCwsLSw1LCssLDUsNC4sK//AABEIAIQA8wMBIgACEQEDEQH/xAAbAAEAAgMBAQAAAAAAAAAAAAAAAQUCBAYHA//EADoQAAICAQIEAggCBwkAAAAAAAABAgMRBAUSITFBE1EGFCIyYXGBkWKhFSMzQlJTcgc0Q2OCkrHB0f/EABoBAQADAQEBAAAAAAAAAAAAAAABAgMEBQb/xAApEQEAAgEDAwMCBwAAAAAAAAAAAQIRAyExBBJBMlFhE4EFInGhscHR/9oADAMBAAIRAxEAPwD13fN6q0lXiWv4Qgvek/JI8u3b0u1Wpb9t0Q7V1yxy+Murf2Hpvuj1Grks+zU3VX9Pff1a/JFCjzNfXmZxHD6PoOgpWkXvGZn9n09ZnnPiWZ8/Fnn75LvafS/Vafl4njw/gsbf2l1X5lCMGFb2rOYl6GpoaepGLRl7dsG7Q1dMbYcu0o5y4yXWLLQ8g9AdzdGsjDPsXYrkvxJey/8Ar6nryZ6mhqd9Mvlus6f6Gr2+PCQAbOUAAAAAAAAAAAAAAAAAAAAAAAAAAAAAAAB4Bq23OTa5uc3L58Us5MMl/wCm+1y0+qk0sV2t2Vy7Zb9uPzTf5nPZPFvWa2mJfaaGpXU04tHlm0R9Bn4EN/Qo1bW1f3mjD5+PVj/fE93ieS/2fbO79SrpR/VUtSy+jn2j811+3wPW0j0ukrMUzL5v8W1K21YiPAiQDreUAAAAAAAAAAAAAAAAAAAAAAAAAAAAAAAA0N22qvVVuq6OYvmuzT7ST7M803v0I1NLbpi9TX2aS4184938vsetESMdTRrfl1dP1mpoemdvZ4T+itRnC012V28C3/wsNL6K6ppTt09sKs+1wqDtx5qt8/us/A9k4Rgxjo6+Zdl/xfUmMRCj9GtZpFBUaaSg4rnTJOFi83KMvab+JfcRX7js9OoX66tSa5xl0kvjGS5orvVdZpv2Fi1lXaq18NqXlGxcn/qX1OneHnz23nMTv8/66HIyU2i9IqZy8O3Omt/lWrw2/wClvlL6MtuLJaLRPDO1ZrzD6AAlUAAAAAAAAAAAAAAAAAAAAAAAAAAAAAAABGCQABGCQBq63QV3R4Lq42R8pRTKh7FZTz0WplWuvg2Zuq+ib4o/RnQEFZrEr11LRtChq36dUlDX1eDl4jfF8dMn5N9YP+r7l7GeeZhqKIzi4zipRaw01lNPtg52iU9vtjVNuWksfBTJvLpk+lUn1cH2fboRvXnhbEX42l05JiiUXZJAAAAAAAAAAAAAAAAAAAAAAAAAAAAAAAAAAAAADW3HRwvrlVZHijNOMl0690+zNkhhMTjdRej2rnFy0molm6nGJfzK37lnz5NP4ovUVG+7ZKzgupkq76m3VN9Gn1rn5xf5EbVvkbJeFbF0Xpe1TLv+KD6Tj8ikTjaWlo7/AM1fuuQRxDJdkEZJZS6XVzevuqcswjRTOMeXJtzUn9eX2ImcJiucrsGPETklCQRkZAkEZGQDIyS2U+t1M463T1xliE6r5Tjy5uPh8L+mX9yJnCaxlcgAlAAAAAAAAAAAAAAAAAAABDJAEGjuW11aiPDdBSxzjLpKL84yXNM3yMETGUxMxOYc6qtZpf2b9eqX7s5KFyXkpdJ/XDNvb9/qtl4bbpt702R4J/TPKXzWS3waG67XVqIcNsFLHOMukov+KMuqZXtmOGnfW3qj7wrf0tqb5S9Tqr8OEnB22zlFTlH3lBRTeE+WWaewaqdmvvdtTqsjTTCcMqSynPnF908rBjtGtloFLS6iq2SjKUqboVTsU4t558Kypc+5q6fcboau3UT0tq8aqENPWoZcnFtLja5Qbznn2Mptxl01ptaIjbG0vrG7Vx3HUeA1fBRhmE7ZRhDi6LGHz5Pp5nQ7PufrFTscPDcZzrnHKa4oPDxLuuR8tj26VNUvEaldZKVt0l0c2ui+CSSXyKDb9TctLHRVU2R1L4oXWSg1CDk253cfSWctrHcvGaq2iNTiI2xGf7Wle76nUZs0dFbqTajO2yUHZjvBRi8R8mz7+j+9S1Urozq8F1TjBxby8tZee3U0dp3L1OpabU1WqVScYShTOyNkV7souK5P4PHM0dDr767NS3pbFdqJQnp6+HMccPCnOa5RxjLyyvdiYnJOlmJjH6St57tfdZOOiqhKFcnCdtk5RjKa6xgopt46N+Zls2+WXaientp8GVdcZy9riy28Zi+8cYw/mV+z6iegi6NVCcvalZC+uqdkZ8b4pJqKzGWW+vwPhTudkNXZqrNLco2URq00FW3KTjJtKWPcbcu/bBPdMYPpRvER42n3XGt3e6V0qNHVGcq0ndZZNxhFy5qPJNuWOf2K2jV3T3GiGppVVkKr+cZccJqXBiUX1/deU/gNqtu0Mpy1lcpx1Ele7KoSs4JtKLrklzxiMcPp1PnqNznLV16p6e1aeELKoS8KTnKU8Pi4F7Sj7KS+JGfPymtIjMRG2Ofl2aZkcrp9t1VnFqfWJ6e2bzCl4lVGC9yuyPn1ba58/gWO07u5ydGoh4OogsyhnMZr+ZXLvH80axb3c9tPHE5XIMUZIsyAAAAAAAAAAAAAAAAAAAAABmODIARgjBkAMeEYMgBjgjhMwBjwkcJmAMcE4JAGPCVe+bT48VKD8O6t8dFq6xkuz84vo0WxEiJjKa2ms5hV7Funjwasj4d1cvDvr8pea/C+qfxLQ57fqJUWR11KeYLh1MF/iVZy5Y7yjza+peaa+NkYzg+KMkpRa7p9GRWfEr3rHqjj+H2BBJZmAAAAAAAAAAAAAAAAAAAAAAAAAAAAAAAAAAAAAMZQz1Oa0U/UdR6tP9hbJy0s+0JP3qH/AMx+x05p7noIaiuVVseKMvo0+0k+zXmVmPML0tjaeJbSZKZzdeuv0fsaqE76l7mqri5Ph/zYdU15rKLzR6uFsFOqanFrKkmmhFolFqTG/h98gMFld2QAAAAAAAAAAAAAAAAAAAAAAAAAAAAAAAAAAAADGS5HEb/xaKzj0k3V4suKyCUHDi6OaTXJvuAZ6nDq6Xe+JfTbtyvnXGUrpNvOXw1+b/CADn7p93bNK54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10" name="AutoShape 6" descr="data:image/jpeg;base64,/9j/4AAQSkZJRgABAQAAAQABAAD/2wCEAAkGBxIQEBQQDg8UDxIUERIPDxAVDw8RFBYXFBgXFhURFRUYHCggGBolHhQVIjEiJSkrLi8uFx82ODM4NyktLi0BCgoKDg0OGxAQGzclICYuLCwsLiwsLCw1LS8uLSssLCwsMCwsLC03LCwsLCwsLCwsLCwsLSw1LCssLDUsNC4sK//AABEIAIQA8wMBIgACEQEDEQH/xAAbAAEAAgMBAQAAAAAAAAAAAAAAAQUCBAYHA//EADoQAAICAQIEAggCBwkAAAAAAAABAgMRBAUSITFBE1EGFCIyYXGBkWKhFSMzQlJTcgc0Q2OCkrHB0f/EABoBAQADAQEBAAAAAAAAAAAAAAABAgMEBQb/xAApEQEAAgEDAwMCBwAAAAAAAAAAAQIRAyExBBJBMlFhE4EFInGhscHR/9oADAMBAAIRAxEAPwD13fN6q0lXiWv4Qgvek/JI8u3b0u1Wpb9t0Q7V1yxy+Murf2Hpvuj1Grks+zU3VX9Pff1a/JFCjzNfXmZxHD6PoOgpWkXvGZn9n09ZnnPiWZ8/Fnn75LvafS/Vafl4njw/gsbf2l1X5lCMGFb2rOYl6GpoaepGLRl7dsG7Q1dMbYcu0o5y4yXWLLQ8g9AdzdGsjDPsXYrkvxJey/8Ar6nryZ6mhqd9Mvlus6f6Gr2+PCQAbOUAAAAAAAAAAAAAAAAAAAAAAAAAAAAAAAB4Bq23OTa5uc3L58Us5MMl/wCm+1y0+qk0sV2t2Vy7Zb9uPzTf5nPZPFvWa2mJfaaGpXU04tHlm0R9Bn4EN/Qo1bW1f3mjD5+PVj/fE93ieS/2fbO79SrpR/VUtSy+jn2j811+3wPW0j0ukrMUzL5v8W1K21YiPAiQDreUAAAAAAAAAAAAAAAAAAAAAAAAAAAAAAAA0N22qvVVuq6OYvmuzT7ST7M803v0I1NLbpi9TX2aS4184938vsetESMdTRrfl1dP1mpoemdvZ4T+itRnC012V28C3/wsNL6K6ppTt09sKs+1wqDtx5qt8/us/A9k4Rgxjo6+Zdl/xfUmMRCj9GtZpFBUaaSg4rnTJOFi83KMvab+JfcRX7js9OoX66tSa5xl0kvjGS5orvVdZpv2Fi1lXaq18NqXlGxcn/qX1OneHnz23nMTv8/66HIyU2i9IqZy8O3Omt/lWrw2/wClvlL6MtuLJaLRPDO1ZrzD6AAlUAAAAAAAAAAAAAAAAAAAAAAAAAAAAAAABGCQABGCQBq63QV3R4Lq42R8pRTKh7FZTz0WplWuvg2Zuq+ib4o/RnQEFZrEr11LRtChq36dUlDX1eDl4jfF8dMn5N9YP+r7l7GeeZhqKIzi4zipRaw01lNPtg52iU9vtjVNuWksfBTJvLpk+lUn1cH2fboRvXnhbEX42l05JiiUXZJAAAAAAAAAAAAAAAAAAAAAAAAAAAAAAAAAAAAADW3HRwvrlVZHijNOMl0690+zNkhhMTjdRej2rnFy0molm6nGJfzK37lnz5NP4ovUVG+7ZKzgupkq76m3VN9Gn1rn5xf5EbVvkbJeFbF0Xpe1TLv+KD6Tj8ikTjaWlo7/AM1fuuQRxDJdkEZJZS6XVzevuqcswjRTOMeXJtzUn9eX2ImcJiucrsGPETklCQRkZAkEZGQDIyS2U+t1M463T1xliE6r5Tjy5uPh8L+mX9yJnCaxlcgAlAAAAAAAAAAAAAAAAAAABDJAEGjuW11aiPDdBSxzjLpKL84yXNM3yMETGUxMxOYc6qtZpf2b9eqX7s5KFyXkpdJ/XDNvb9/qtl4bbpt702R4J/TPKXzWS3waG67XVqIcNsFLHOMukov+KMuqZXtmOGnfW3qj7wrf0tqb5S9Tqr8OEnB22zlFTlH3lBRTeE+WWaewaqdmvvdtTqsjTTCcMqSynPnF908rBjtGtloFLS6iq2SjKUqboVTsU4t558Kypc+5q6fcboau3UT0tq8aqENPWoZcnFtLja5Qbznn2Mptxl01ptaIjbG0vrG7Vx3HUeA1fBRhmE7ZRhDi6LGHz5Pp5nQ7PufrFTscPDcZzrnHKa4oPDxLuuR8tj26VNUvEaldZKVt0l0c2ui+CSSXyKDb9TctLHRVU2R1L4oXWSg1CDk253cfSWctrHcvGaq2iNTiI2xGf7Wle76nUZs0dFbqTajO2yUHZjvBRi8R8mz7+j+9S1Urozq8F1TjBxby8tZee3U0dp3L1OpabU1WqVScYShTOyNkV7souK5P4PHM0dDr767NS3pbFdqJQnp6+HMccPCnOa5RxjLyyvdiYnJOlmJjH6St57tfdZOOiqhKFcnCdtk5RjKa6xgopt46N+Zls2+WXaientp8GVdcZy9riy28Zi+8cYw/mV+z6iegi6NVCcvalZC+uqdkZ8b4pJqKzGWW+vwPhTudkNXZqrNLco2URq00FW3KTjJtKWPcbcu/bBPdMYPpRvER42n3XGt3e6V0qNHVGcq0ndZZNxhFy5qPJNuWOf2K2jV3T3GiGppVVkKr+cZccJqXBiUX1/deU/gNqtu0Mpy1lcpx1Ele7KoSs4JtKLrklzxiMcPp1PnqNznLV16p6e1aeELKoS8KTnKU8Pi4F7Sj7KS+JGfPymtIjMRG2Ofl2aZkcrp9t1VnFqfWJ6e2bzCl4lVGC9yuyPn1ba58/gWO07u5ydGoh4OogsyhnMZr+ZXLvH80axb3c9tPHE5XIMUZIsyAAAAAAAAAAAAAAAAAAAAABmODIARgjBkAMeEYMgBjgjhMwBjwkcJmAMcE4JAGPCVe+bT48VKD8O6t8dFq6xkuz84vo0WxEiJjKa2ms5hV7Funjwasj4d1cvDvr8pea/C+qfxLQ57fqJUWR11KeYLh1MF/iVZy5Y7yjza+peaa+NkYzg+KMkpRa7p9GRWfEr3rHqjj+H2BBJZmAAAAAAAAAAAAAAAAAAAAAAAAAAAAAAAAAAAAAMZQz1Oa0U/UdR6tP9hbJy0s+0JP3qH/AMx+x05p7noIaiuVVseKMvo0+0k+zXmVmPML0tjaeJbSZKZzdeuv0fsaqE76l7mqri5Ph/zYdU15rKLzR6uFsFOqanFrKkmmhFolFqTG/h98gMFld2QAAAAAAAAAAAAAAAAAAAAAAAAAAAAAAAAAAAADGS5HEb/xaKzj0k3V4suKyCUHDi6OaTXJvuAZ6nDq6Xe+JfTbtyvnXGUrpNvOXw1+b/CADn7p93bNK54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pic>
        <p:nvPicPr>
          <p:cNvPr id="8200" name="Picture 8" descr="http://www.hv-ehc.nl/sites/default/files/styles/449xauto/public/rode%20draad.jpg?itok=wLe7yZw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988840"/>
            <a:ext cx="4252424" cy="23220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633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kstvak 11"/>
          <p:cNvSpPr txBox="1">
            <a:spLocks noChangeArrowheads="1"/>
          </p:cNvSpPr>
          <p:nvPr/>
        </p:nvSpPr>
        <p:spPr bwMode="auto">
          <a:xfrm>
            <a:off x="1157288" y="928687"/>
            <a:ext cx="1122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1200" b="1" dirty="0" err="1">
                <a:solidFill>
                  <a:schemeClr val="bg1"/>
                </a:solidFill>
              </a:rPr>
              <a:t>Talentenmap</a:t>
            </a:r>
            <a:endParaRPr lang="nl-NL" altLang="nl-NL" sz="1200" b="1" dirty="0">
              <a:solidFill>
                <a:schemeClr val="bg1"/>
              </a:solidFill>
            </a:endParaRPr>
          </a:p>
        </p:txBody>
      </p:sp>
      <p:pic>
        <p:nvPicPr>
          <p:cNvPr id="9222" name="Afbeelding 5" descr="ondferbouw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71625"/>
            <a:ext cx="1409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Afbeelding 6" descr="onderbouwhandleid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60800"/>
            <a:ext cx="13779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Afbeelding 7" descr="bovenbouwm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1571625"/>
            <a:ext cx="13589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Afbeelding 8" descr="profielma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3688" y="1571625"/>
            <a:ext cx="1352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kstvak 10"/>
          <p:cNvSpPr txBox="1">
            <a:spLocks noChangeArrowheads="1"/>
          </p:cNvSpPr>
          <p:nvPr/>
        </p:nvSpPr>
        <p:spPr bwMode="auto">
          <a:xfrm>
            <a:off x="214313" y="3286125"/>
            <a:ext cx="27225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2200" b="1"/>
              <a:t>ONDERBOUWMAP</a:t>
            </a:r>
          </a:p>
          <a:p>
            <a:pPr eaLnBrk="1" hangingPunct="1"/>
            <a:endParaRPr lang="nl-NL" altLang="nl-NL" sz="2200" b="1"/>
          </a:p>
        </p:txBody>
      </p:sp>
      <p:sp>
        <p:nvSpPr>
          <p:cNvPr id="9227" name="Tekstvak 11"/>
          <p:cNvSpPr txBox="1">
            <a:spLocks noChangeArrowheads="1"/>
          </p:cNvSpPr>
          <p:nvPr/>
        </p:nvSpPr>
        <p:spPr bwMode="auto">
          <a:xfrm>
            <a:off x="285750" y="5500688"/>
            <a:ext cx="25352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2200" b="1" dirty="0"/>
              <a:t>HANDLEIDINGEN</a:t>
            </a:r>
          </a:p>
        </p:txBody>
      </p:sp>
      <p:sp>
        <p:nvSpPr>
          <p:cNvPr id="9228" name="Tekstvak 12"/>
          <p:cNvSpPr txBox="1">
            <a:spLocks noChangeArrowheads="1"/>
          </p:cNvSpPr>
          <p:nvPr/>
        </p:nvSpPr>
        <p:spPr bwMode="auto">
          <a:xfrm>
            <a:off x="3571875" y="3286125"/>
            <a:ext cx="2706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2200" b="1" dirty="0"/>
              <a:t>BOVENBOUWMAP</a:t>
            </a:r>
          </a:p>
        </p:txBody>
      </p:sp>
      <p:sp>
        <p:nvSpPr>
          <p:cNvPr id="9229" name="Tekstvak 15"/>
          <p:cNvSpPr txBox="1">
            <a:spLocks noChangeArrowheads="1"/>
          </p:cNvSpPr>
          <p:nvPr/>
        </p:nvSpPr>
        <p:spPr bwMode="auto">
          <a:xfrm>
            <a:off x="6572250" y="3286125"/>
            <a:ext cx="2035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2200" b="1"/>
              <a:t>PROFIELMAP</a:t>
            </a:r>
          </a:p>
        </p:txBody>
      </p:sp>
      <p:sp>
        <p:nvSpPr>
          <p:cNvPr id="9231" name="Tekstvak 17"/>
          <p:cNvSpPr txBox="1">
            <a:spLocks noChangeArrowheads="1"/>
          </p:cNvSpPr>
          <p:nvPr/>
        </p:nvSpPr>
        <p:spPr bwMode="auto">
          <a:xfrm>
            <a:off x="2974662" y="5518392"/>
            <a:ext cx="30074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2200" b="1" dirty="0"/>
              <a:t>Digitale </a:t>
            </a:r>
            <a:r>
              <a:rPr lang="nl-NL" altLang="nl-NL" sz="2200" b="1" dirty="0" err="1"/>
              <a:t>Talentenmap</a:t>
            </a:r>
            <a:endParaRPr lang="nl-NL" altLang="nl-NL" sz="2200" b="1" dirty="0"/>
          </a:p>
        </p:txBody>
      </p:sp>
      <p:pic>
        <p:nvPicPr>
          <p:cNvPr id="9232" name="Afbeelding 18" descr="talent 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3447" y="638175"/>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t1_t2_c_p_tmplProduct_imgVariant" descr="http://www.four51.com/Images/Product/9267b19f2eb4499d94dcc172a03925b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076700"/>
            <a:ext cx="20891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Rechthoek 20"/>
          <p:cNvSpPr>
            <a:spLocks noChangeArrowheads="1"/>
          </p:cNvSpPr>
          <p:nvPr/>
        </p:nvSpPr>
        <p:spPr bwMode="auto">
          <a:xfrm>
            <a:off x="6516688" y="5589588"/>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nl-NL" sz="2400" b="1">
                <a:solidFill>
                  <a:srgbClr val="000000"/>
                </a:solidFill>
              </a:rPr>
              <a:t>INTAKESPEL</a:t>
            </a:r>
            <a:endParaRPr lang="nl-NL" altLang="nl-NL" sz="2400" b="1"/>
          </a:p>
        </p:txBody>
      </p:sp>
      <p:pic>
        <p:nvPicPr>
          <p:cNvPr id="3074" name="Picture 2" descr="http://www.talentenmap.nl/assets/ELO-voor_logi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1761" y="3808591"/>
            <a:ext cx="2182003" cy="163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59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931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nl-NL" sz="4000" b="1" dirty="0" smtClean="0"/>
              <a:t>Onderwerpen: </a:t>
            </a:r>
            <a:endParaRPr lang="nl-NL" sz="4000" b="1" dirty="0"/>
          </a:p>
        </p:txBody>
      </p:sp>
      <p:sp>
        <p:nvSpPr>
          <p:cNvPr id="7" name="Ondertitel 6"/>
          <p:cNvSpPr>
            <a:spLocks noGrp="1"/>
          </p:cNvSpPr>
          <p:nvPr>
            <p:ph sz="quarter" idx="13"/>
          </p:nvPr>
        </p:nvSpPr>
        <p:spPr>
          <a:xfrm>
            <a:off x="251520" y="1844824"/>
            <a:ext cx="8595360" cy="4217680"/>
          </a:xfrm>
        </p:spPr>
        <p:txBody>
          <a:bodyPr>
            <a:normAutofit/>
          </a:bodyPr>
          <a:lstStyle/>
          <a:p>
            <a:pPr marL="457200" lvl="1" indent="-457200">
              <a:buClr>
                <a:srgbClr val="FF0000"/>
              </a:buClr>
              <a:buFont typeface="Wingdings" panose="05000000000000000000" pitchFamily="2" charset="2"/>
              <a:buChar char="ü"/>
            </a:pPr>
            <a:r>
              <a:rPr lang="nl-NL" sz="2800" b="1" dirty="0" smtClean="0"/>
              <a:t>Ontwikkelingen  LOB </a:t>
            </a:r>
            <a:r>
              <a:rPr lang="nl-NL" sz="2800" dirty="0" smtClean="0"/>
              <a:t/>
            </a:r>
            <a:br>
              <a:rPr lang="nl-NL" sz="2800" dirty="0" smtClean="0"/>
            </a:br>
            <a:r>
              <a:rPr lang="nl-NL" sz="2800" dirty="0" smtClean="0"/>
              <a:t>  </a:t>
            </a:r>
            <a:r>
              <a:rPr lang="nl-NL" dirty="0" err="1" smtClean="0"/>
              <a:t>LOB</a:t>
            </a:r>
            <a:r>
              <a:rPr lang="nl-NL" dirty="0" smtClean="0"/>
              <a:t> Projectleiding 			J</a:t>
            </a:r>
            <a:r>
              <a:rPr lang="nl-NL" dirty="0"/>
              <a:t>. </a:t>
            </a:r>
            <a:r>
              <a:rPr lang="nl-NL" dirty="0" err="1" smtClean="0"/>
              <a:t>kerkhoffs</a:t>
            </a:r>
            <a:r>
              <a:rPr lang="nl-NL" dirty="0" smtClean="0"/>
              <a:t> en  R</a:t>
            </a:r>
            <a:r>
              <a:rPr lang="nl-NL" dirty="0"/>
              <a:t>. </a:t>
            </a:r>
            <a:r>
              <a:rPr lang="nl-NL" dirty="0" err="1" smtClean="0"/>
              <a:t>Abbenhuis</a:t>
            </a:r>
            <a:r>
              <a:rPr lang="nl-NL" dirty="0"/>
              <a:t>.</a:t>
            </a:r>
            <a:r>
              <a:rPr lang="nl-NL" dirty="0" smtClean="0"/>
              <a:t/>
            </a:r>
            <a:br>
              <a:rPr lang="nl-NL" dirty="0" smtClean="0"/>
            </a:br>
            <a:r>
              <a:rPr lang="nl-NL" dirty="0" smtClean="0"/>
              <a:t>   Doorlopende leerlijn                                Jeffrey White</a:t>
            </a:r>
            <a:br>
              <a:rPr lang="nl-NL" dirty="0" smtClean="0"/>
            </a:br>
            <a:r>
              <a:rPr lang="nl-NL" dirty="0" smtClean="0"/>
              <a:t>   SLO</a:t>
            </a:r>
            <a:br>
              <a:rPr lang="nl-NL" dirty="0" smtClean="0"/>
            </a:br>
            <a:endParaRPr lang="nl-NL" dirty="0"/>
          </a:p>
          <a:p>
            <a:pPr marL="457200" lvl="1" indent="-457200">
              <a:buClr>
                <a:srgbClr val="FF0000"/>
              </a:buClr>
              <a:buFont typeface="Wingdings" panose="05000000000000000000" pitchFamily="2" charset="2"/>
              <a:buChar char="ü"/>
            </a:pPr>
            <a:r>
              <a:rPr lang="nl-NL" sz="2800" b="1" dirty="0" smtClean="0"/>
              <a:t>Hoe past de (Digitale)</a:t>
            </a:r>
            <a:r>
              <a:rPr lang="nl-NL" sz="2800" b="1" dirty="0" err="1" smtClean="0"/>
              <a:t>Talentenmap</a:t>
            </a:r>
            <a:r>
              <a:rPr lang="nl-NL" sz="2800" b="1" dirty="0" smtClean="0"/>
              <a:t> daarin?</a:t>
            </a:r>
            <a:br>
              <a:rPr lang="nl-NL" sz="2800" b="1" dirty="0" smtClean="0"/>
            </a:br>
            <a:endParaRPr lang="nl-NL" sz="2800" b="1" dirty="0" smtClean="0"/>
          </a:p>
          <a:p>
            <a:pPr marL="457200" lvl="1" indent="-457200">
              <a:buClr>
                <a:srgbClr val="FF0000"/>
              </a:buClr>
              <a:buFont typeface="Wingdings" panose="05000000000000000000" pitchFamily="2" charset="2"/>
              <a:buChar char="ü"/>
            </a:pPr>
            <a:r>
              <a:rPr lang="nl-NL" sz="2800" b="1" dirty="0" smtClean="0"/>
              <a:t>Wat hebben we nog nodig?</a:t>
            </a:r>
          </a:p>
          <a:p>
            <a:pPr lvl="1">
              <a:buFont typeface="Wingdings" panose="05000000000000000000" pitchFamily="2" charset="2"/>
              <a:buChar char="Ø"/>
            </a:pPr>
            <a:endParaRPr lang="nl-NL" sz="2800" b="1" dirty="0" smtClean="0"/>
          </a:p>
          <a:p>
            <a:pPr lvl="1">
              <a:buFont typeface="Wingdings" panose="05000000000000000000" pitchFamily="2" charset="2"/>
              <a:buChar char="Ø"/>
            </a:pPr>
            <a:endParaRPr lang="nl-NL" sz="2800" b="1" dirty="0" smtClean="0"/>
          </a:p>
          <a:p>
            <a:pPr lvl="1">
              <a:buFont typeface="Wingdings" panose="05000000000000000000" pitchFamily="2" charset="2"/>
              <a:buChar char="Ø"/>
            </a:pPr>
            <a:endParaRPr lang="nl-NL" sz="2800" b="1" dirty="0" smtClean="0"/>
          </a:p>
          <a:p>
            <a:pPr lvl="1">
              <a:buFont typeface="Wingdings" panose="05000000000000000000" pitchFamily="2" charset="2"/>
              <a:buChar char="Ø"/>
            </a:pPr>
            <a:endParaRPr lang="nl-NL" sz="2800" b="1" dirty="0"/>
          </a:p>
        </p:txBody>
      </p:sp>
    </p:spTree>
    <p:extLst>
      <p:ext uri="{BB962C8B-B14F-4D97-AF65-F5344CB8AC3E}">
        <p14:creationId xmlns:p14="http://schemas.microsoft.com/office/powerpoint/2010/main" val="1837617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3"/>
          </p:nvPr>
        </p:nvSpPr>
        <p:spPr/>
        <p:txBody>
          <a:bodyPr/>
          <a:lstStyle/>
          <a:p>
            <a:endParaRPr lang="nl-NL"/>
          </a:p>
        </p:txBody>
      </p:sp>
      <p:graphicFrame>
        <p:nvGraphicFramePr>
          <p:cNvPr id="4" name="Object 3"/>
          <p:cNvGraphicFramePr>
            <a:graphicFrameLocks noChangeAspect="1"/>
          </p:cNvGraphicFramePr>
          <p:nvPr/>
        </p:nvGraphicFramePr>
        <p:xfrm>
          <a:off x="0" y="0"/>
          <a:ext cx="9144000" cy="6757988"/>
        </p:xfrm>
        <a:graphic>
          <a:graphicData uri="http://schemas.openxmlformats.org/presentationml/2006/ole">
            <mc:AlternateContent xmlns:mc="http://schemas.openxmlformats.org/markup-compatibility/2006">
              <mc:Choice xmlns:v="urn:schemas-microsoft-com:vml" Requires="v">
                <p:oleObj spid="_x0000_s1032" r:id="rId3" imgW="16012698" imgH="11834921" progId="">
                  <p:embed/>
                </p:oleObj>
              </mc:Choice>
              <mc:Fallback>
                <p:oleObj r:id="rId3" imgW="16012698" imgH="11834921"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2620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512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361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013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930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LO-talentenmap-player-meisjes-def-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988"/>
            <a:ext cx="10009188" cy="706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999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ngens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875"/>
            <a:ext cx="11088688"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606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158301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nl-NL" altLang="nl-NL"/>
          </a:p>
        </p:txBody>
      </p:sp>
      <p:sp>
        <p:nvSpPr>
          <p:cNvPr id="24579" name="Rectangle 3"/>
          <p:cNvSpPr>
            <a:spLocks noGrp="1" noChangeArrowheads="1"/>
          </p:cNvSpPr>
          <p:nvPr>
            <p:ph type="body" idx="4294967295"/>
          </p:nvPr>
        </p:nvSpPr>
        <p:spPr>
          <a:xfrm>
            <a:off x="457200" y="1600200"/>
            <a:ext cx="8229600" cy="4525963"/>
          </a:xfrm>
          <a:prstGeom prst="rect">
            <a:avLst/>
          </a:prstGeom>
        </p:spPr>
        <p:txBody>
          <a:bodyPr/>
          <a:lstStyle/>
          <a:p>
            <a:endParaRPr lang="nl-NL" altLang="nl-NL"/>
          </a:p>
        </p:txBody>
      </p:sp>
      <p:pic>
        <p:nvPicPr>
          <p:cNvPr id="24580" name="Picture 4" descr="Screendump L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663"/>
            <a:ext cx="9467850" cy="7586663"/>
          </a:xfrm>
          <a:prstGeom prst="rect">
            <a:avLst/>
          </a:prstGeom>
          <a:noFill/>
          <a:extLst>
            <a:ext uri="{909E8E84-426E-40DD-AFC4-6F175D3DCCD1}">
              <a14:hiddenFill xmlns:a14="http://schemas.microsoft.com/office/drawing/2010/main">
                <a:solidFill>
                  <a:srgbClr val="FFFFFF"/>
                </a:solidFill>
              </a14:hiddenFill>
            </a:ext>
          </a:extLst>
        </p:spPr>
      </p:pic>
      <p:sp>
        <p:nvSpPr>
          <p:cNvPr id="24583" name="AutoShape 7" descr="Z"/>
          <p:cNvSpPr>
            <a:spLocks noChangeAspect="1" noChangeArrowheads="1"/>
          </p:cNvSpPr>
          <p:nvPr/>
        </p:nvSpPr>
        <p:spPr bwMode="auto">
          <a:xfrm>
            <a:off x="2571750" y="2305050"/>
            <a:ext cx="4000500" cy="22479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nl-NL"/>
          </a:p>
        </p:txBody>
      </p:sp>
      <p:sp>
        <p:nvSpPr>
          <p:cNvPr id="24585" name="AutoShape 9" descr="Z"/>
          <p:cNvSpPr>
            <a:spLocks noChangeAspect="1" noChangeArrowheads="1"/>
          </p:cNvSpPr>
          <p:nvPr/>
        </p:nvSpPr>
        <p:spPr bwMode="auto">
          <a:xfrm>
            <a:off x="2571750" y="2305050"/>
            <a:ext cx="4000500" cy="22479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nl-NL"/>
          </a:p>
        </p:txBody>
      </p:sp>
      <p:sp>
        <p:nvSpPr>
          <p:cNvPr id="24587" name="AutoShape 11" descr="Z"/>
          <p:cNvSpPr>
            <a:spLocks noChangeAspect="1" noChangeArrowheads="1"/>
          </p:cNvSpPr>
          <p:nvPr/>
        </p:nvSpPr>
        <p:spPr bwMode="auto">
          <a:xfrm>
            <a:off x="2571750" y="2305050"/>
            <a:ext cx="4000500" cy="22479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nl-NL"/>
          </a:p>
        </p:txBody>
      </p:sp>
      <p:pic>
        <p:nvPicPr>
          <p:cNvPr id="24588" name="Picture 12" descr="voorlich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4508500"/>
            <a:ext cx="2089150" cy="1169988"/>
          </a:xfrm>
          <a:prstGeom prst="rect">
            <a:avLst/>
          </a:prstGeom>
          <a:noFill/>
          <a:extLst>
            <a:ext uri="{909E8E84-426E-40DD-AFC4-6F175D3DCCD1}">
              <a14:hiddenFill xmlns:a14="http://schemas.microsoft.com/office/drawing/2010/main">
                <a:solidFill>
                  <a:srgbClr val="FFFFFF"/>
                </a:solidFill>
              </a14:hiddenFill>
            </a:ext>
          </a:extLst>
        </p:spPr>
      </p:pic>
      <p:sp>
        <p:nvSpPr>
          <p:cNvPr id="24589" name="Text Box 13"/>
          <p:cNvSpPr txBox="1">
            <a:spLocks noChangeArrowheads="1"/>
          </p:cNvSpPr>
          <p:nvPr/>
        </p:nvSpPr>
        <p:spPr bwMode="auto">
          <a:xfrm>
            <a:off x="1239838" y="1865313"/>
            <a:ext cx="85090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Profielvak</a:t>
            </a:r>
          </a:p>
        </p:txBody>
      </p:sp>
    </p:spTree>
    <p:extLst>
      <p:ext uri="{BB962C8B-B14F-4D97-AF65-F5344CB8AC3E}">
        <p14:creationId xmlns:p14="http://schemas.microsoft.com/office/powerpoint/2010/main" val="3839302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Screendump LBD2 pop-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47713"/>
            <a:ext cx="9648825" cy="7731126"/>
          </a:xfrm>
          <a:prstGeom prst="rect">
            <a:avLst/>
          </a:prstGeom>
          <a:noFill/>
          <a:extLst>
            <a:ext uri="{909E8E84-426E-40DD-AFC4-6F175D3DCCD1}">
              <a14:hiddenFill xmlns:a14="http://schemas.microsoft.com/office/drawing/2010/main">
                <a:solidFill>
                  <a:srgbClr val="FFFFFF"/>
                </a:solidFill>
              </a14:hiddenFill>
            </a:ext>
          </a:extLst>
        </p:spPr>
      </p:pic>
      <p:sp>
        <p:nvSpPr>
          <p:cNvPr id="26630" name="Rectangle 6"/>
          <p:cNvSpPr>
            <a:spLocks noChangeArrowheads="1"/>
          </p:cNvSpPr>
          <p:nvPr/>
        </p:nvSpPr>
        <p:spPr bwMode="auto">
          <a:xfrm>
            <a:off x="1476375" y="4652963"/>
            <a:ext cx="2735263" cy="1512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278626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t>P</a:t>
            </a:r>
            <a:r>
              <a:rPr lang="nl-NL" sz="4000" b="1" dirty="0" smtClean="0"/>
              <a:t>rojectleiding</a:t>
            </a:r>
            <a:endParaRPr lang="nl-NL" b="1" dirty="0"/>
          </a:p>
        </p:txBody>
      </p:sp>
      <p:sp>
        <p:nvSpPr>
          <p:cNvPr id="3" name="Tijdelijke aanduiding voor inhoud 2"/>
          <p:cNvSpPr>
            <a:spLocks noGrp="1"/>
          </p:cNvSpPr>
          <p:nvPr>
            <p:ph sz="quarter" idx="13"/>
          </p:nvPr>
        </p:nvSpPr>
        <p:spPr/>
        <p:txBody>
          <a:bodyPr/>
          <a:lstStyle/>
          <a:p>
            <a:pPr marL="0" indent="0">
              <a:buClr>
                <a:srgbClr val="FF0000"/>
              </a:buClr>
              <a:buNone/>
            </a:pPr>
            <a:endParaRPr lang="nl-NL" sz="3600" b="1" dirty="0" smtClean="0"/>
          </a:p>
          <a:p>
            <a:pPr marL="571500" indent="-571500">
              <a:buClr>
                <a:srgbClr val="FF0000"/>
              </a:buClr>
              <a:buFont typeface="Wingdings" panose="05000000000000000000" pitchFamily="2" charset="2"/>
              <a:buChar char="ü"/>
            </a:pPr>
            <a:r>
              <a:rPr lang="nl-NL" sz="3600" b="1" dirty="0" smtClean="0"/>
              <a:t>LOB </a:t>
            </a:r>
            <a:r>
              <a:rPr lang="nl-NL" sz="3600" b="1" dirty="0"/>
              <a:t>in de nieuwe examenprogramma’s</a:t>
            </a:r>
            <a:endParaRPr lang="nl-NL" sz="3600" dirty="0"/>
          </a:p>
          <a:p>
            <a:pPr marL="0" indent="0">
              <a:buNone/>
            </a:pPr>
            <a:r>
              <a:rPr lang="nl-NL" b="1" dirty="0" smtClean="0"/>
              <a:t>	Jacqueline </a:t>
            </a:r>
            <a:r>
              <a:rPr lang="nl-NL" b="1" dirty="0"/>
              <a:t>Kerkhoffs en Rob </a:t>
            </a:r>
            <a:r>
              <a:rPr lang="nl-NL" b="1" dirty="0" err="1"/>
              <a:t>Abbenhuis</a:t>
            </a:r>
            <a:r>
              <a:rPr lang="nl-NL" b="1" dirty="0"/>
              <a:t>, </a:t>
            </a:r>
            <a:r>
              <a:rPr lang="nl-NL" b="1" dirty="0" smtClean="0"/>
              <a:t/>
            </a:r>
            <a:br>
              <a:rPr lang="nl-NL" b="1" dirty="0" smtClean="0"/>
            </a:br>
            <a:r>
              <a:rPr lang="nl-NL" b="1" dirty="0" smtClean="0"/>
              <a:t>	gereviseerd </a:t>
            </a:r>
            <a:r>
              <a:rPr lang="nl-NL" b="1" dirty="0"/>
              <a:t>door </a:t>
            </a:r>
            <a:r>
              <a:rPr lang="nl-NL" b="1" dirty="0" smtClean="0"/>
              <a:t>Monique </a:t>
            </a:r>
            <a:r>
              <a:rPr lang="nl-NL" b="1" dirty="0" err="1"/>
              <a:t>Uelderink</a:t>
            </a:r>
            <a:endParaRPr lang="nl-NL" dirty="0"/>
          </a:p>
          <a:p>
            <a:pPr marL="0" indent="0">
              <a:buNone/>
            </a:pPr>
            <a:r>
              <a:rPr lang="nl-NL" b="1" dirty="0" smtClean="0"/>
              <a:t>	19-11-2014</a:t>
            </a:r>
            <a:endParaRPr lang="nl-NL" dirty="0"/>
          </a:p>
          <a:p>
            <a:pPr marL="0" indent="0">
              <a:buNone/>
            </a:pPr>
            <a:r>
              <a:rPr lang="nl-NL" dirty="0"/>
              <a:t> </a:t>
            </a:r>
          </a:p>
          <a:p>
            <a:endParaRPr lang="nl-NL" dirty="0"/>
          </a:p>
        </p:txBody>
      </p:sp>
    </p:spTree>
    <p:extLst>
      <p:ext uri="{BB962C8B-B14F-4D97-AF65-F5344CB8AC3E}">
        <p14:creationId xmlns:p14="http://schemas.microsoft.com/office/powerpoint/2010/main" val="1861745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De (digitale) </a:t>
            </a:r>
            <a:r>
              <a:rPr lang="nl-NL" b="1" dirty="0" err="1" smtClean="0"/>
              <a:t>profielmap</a:t>
            </a:r>
            <a:endParaRPr lang="nl-NL" b="1" dirty="0"/>
          </a:p>
        </p:txBody>
      </p:sp>
      <p:sp>
        <p:nvSpPr>
          <p:cNvPr id="3" name="Tijdelijke aanduiding voor inhoud 2"/>
          <p:cNvSpPr>
            <a:spLocks noGrp="1"/>
          </p:cNvSpPr>
          <p:nvPr>
            <p:ph sz="quarter" idx="13"/>
          </p:nvPr>
        </p:nvSpPr>
        <p:spPr>
          <a:xfrm>
            <a:off x="274320" y="1354780"/>
            <a:ext cx="8595360" cy="4881428"/>
          </a:xfrm>
        </p:spPr>
        <p:txBody>
          <a:bodyPr/>
          <a:lstStyle/>
          <a:p>
            <a:pPr>
              <a:buClr>
                <a:srgbClr val="FF0000"/>
              </a:buClr>
              <a:buFont typeface="Wingdings" panose="05000000000000000000" pitchFamily="2" charset="2"/>
              <a:buChar char="ü"/>
            </a:pPr>
            <a:r>
              <a:rPr lang="nl-NL" dirty="0" smtClean="0"/>
              <a:t>130 opleidingen</a:t>
            </a:r>
          </a:p>
          <a:p>
            <a:pPr>
              <a:buClr>
                <a:srgbClr val="FF0000"/>
              </a:buClr>
              <a:buFont typeface="Wingdings" panose="05000000000000000000" pitchFamily="2" charset="2"/>
              <a:buChar char="ü"/>
            </a:pPr>
            <a:r>
              <a:rPr lang="nl-NL" dirty="0" smtClean="0"/>
              <a:t>Met 26 competenties</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endParaRPr lang="nl-NL" dirty="0" smtClean="0"/>
          </a:p>
          <a:p>
            <a:pPr>
              <a:buClr>
                <a:srgbClr val="FF0000"/>
              </a:buClr>
              <a:buFont typeface="Wingdings" panose="05000000000000000000" pitchFamily="2" charset="2"/>
              <a:buChar char="ü"/>
            </a:pPr>
            <a:r>
              <a:rPr lang="nl-NL" dirty="0" smtClean="0"/>
              <a:t>Leerling vergelijkt zijn eigen profiel met</a:t>
            </a:r>
            <a:r>
              <a:rPr lang="nl-NL" dirty="0"/>
              <a:t> </a:t>
            </a:r>
            <a:r>
              <a:rPr lang="nl-NL" dirty="0" smtClean="0"/>
              <a:t>het </a:t>
            </a:r>
            <a:br>
              <a:rPr lang="nl-NL" dirty="0" smtClean="0"/>
            </a:br>
            <a:r>
              <a:rPr lang="nl-NL" dirty="0" smtClean="0"/>
              <a:t>profiel uit de </a:t>
            </a:r>
            <a:r>
              <a:rPr lang="nl-NL" dirty="0" err="1" smtClean="0"/>
              <a:t>Profielmap</a:t>
            </a:r>
            <a:endParaRPr lang="nl-NL" dirty="0"/>
          </a:p>
          <a:p>
            <a:pPr>
              <a:buClr>
                <a:srgbClr val="FF0000"/>
              </a:buClr>
              <a:buFont typeface="Wingdings" panose="05000000000000000000" pitchFamily="2" charset="2"/>
              <a:buChar char="ü"/>
            </a:pPr>
            <a:r>
              <a:rPr lang="nl-NL" dirty="0" smtClean="0"/>
              <a:t>De leerlingen voert een gesprek over de </a:t>
            </a:r>
            <a:br>
              <a:rPr lang="nl-NL" dirty="0" smtClean="0"/>
            </a:br>
            <a:r>
              <a:rPr lang="nl-NL" dirty="0" smtClean="0"/>
              <a:t>vergelijking</a:t>
            </a:r>
          </a:p>
        </p:txBody>
      </p:sp>
      <p:pic>
        <p:nvPicPr>
          <p:cNvPr id="4" name="Afbeelding 8" descr="profiel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23343">
            <a:off x="6104001" y="1670735"/>
            <a:ext cx="2075300" cy="267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731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t1_t2_c_p_tmplProduct_imgVariant" descr="http://www.four51.com/Images/Product/9267b19f2eb4499d94dcc172a03925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92375"/>
            <a:ext cx="39592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kstvak 6"/>
          <p:cNvSpPr txBox="1">
            <a:spLocks noChangeArrowheads="1"/>
          </p:cNvSpPr>
          <p:nvPr/>
        </p:nvSpPr>
        <p:spPr bwMode="auto">
          <a:xfrm>
            <a:off x="4787900" y="1628775"/>
            <a:ext cx="396081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nl-NL" sz="2200" b="1"/>
              <a:t> Vragenkaarten  </a:t>
            </a:r>
            <a:br>
              <a:rPr lang="en-US" altLang="nl-NL" sz="2200" b="1"/>
            </a:br>
            <a:r>
              <a:rPr lang="en-US" altLang="nl-NL" sz="2200" b="1"/>
              <a:t>  (denken/weten/voelen)</a:t>
            </a:r>
            <a:br>
              <a:rPr lang="en-US" altLang="nl-NL" sz="2200" b="1"/>
            </a:br>
            <a:endParaRPr lang="en-US" altLang="nl-NL" sz="2200" b="1"/>
          </a:p>
          <a:p>
            <a:pPr eaLnBrk="1" hangingPunct="1">
              <a:buFont typeface="Arial" charset="0"/>
              <a:buChar char="•"/>
            </a:pPr>
            <a:r>
              <a:rPr lang="en-US" altLang="nl-NL" sz="2200" b="1"/>
              <a:t> Doorvragen</a:t>
            </a:r>
            <a:br>
              <a:rPr lang="en-US" altLang="nl-NL" sz="2200" b="1"/>
            </a:br>
            <a:r>
              <a:rPr lang="en-US" altLang="nl-NL" sz="2200" b="1"/>
              <a:t> </a:t>
            </a:r>
          </a:p>
          <a:p>
            <a:pPr eaLnBrk="1" hangingPunct="1">
              <a:buFont typeface="Arial" charset="0"/>
              <a:buChar char="•"/>
            </a:pPr>
            <a:r>
              <a:rPr lang="en-US" altLang="nl-NL" sz="2200" b="1"/>
              <a:t> Antwoorden  in volzinnen</a:t>
            </a:r>
          </a:p>
          <a:p>
            <a:pPr eaLnBrk="1" hangingPunct="1"/>
            <a:endParaRPr lang="en-US" altLang="nl-NL" sz="2200" b="1"/>
          </a:p>
          <a:p>
            <a:pPr eaLnBrk="1" hangingPunct="1">
              <a:buFont typeface="Arial" charset="0"/>
              <a:buChar char="•"/>
            </a:pPr>
            <a:r>
              <a:rPr lang="en-US" altLang="nl-NL" sz="2200" b="1"/>
              <a:t> Zelf een vraag stellen</a:t>
            </a:r>
            <a:br>
              <a:rPr lang="en-US" altLang="nl-NL" sz="2200" b="1"/>
            </a:br>
            <a:endParaRPr lang="en-US" altLang="nl-NL" sz="2200" b="1"/>
          </a:p>
          <a:p>
            <a:pPr eaLnBrk="1" hangingPunct="1">
              <a:buFont typeface="Arial" charset="0"/>
              <a:buChar char="•"/>
            </a:pPr>
            <a:r>
              <a:rPr lang="en-US" altLang="nl-NL" sz="2200" b="1"/>
              <a:t>Heb ik mij voldoende  </a:t>
            </a:r>
            <a:br>
              <a:rPr lang="en-US" altLang="nl-NL" sz="2200" b="1"/>
            </a:br>
            <a:r>
              <a:rPr lang="en-US" altLang="nl-NL" sz="2200" b="1"/>
              <a:t>   voorbereid op een</a:t>
            </a:r>
            <a:br>
              <a:rPr lang="en-US" altLang="nl-NL" sz="2200" b="1"/>
            </a:br>
            <a:r>
              <a:rPr lang="en-US" altLang="nl-NL" sz="2200" b="1"/>
              <a:t>   intake-gesprek? </a:t>
            </a:r>
          </a:p>
          <a:p>
            <a:pPr eaLnBrk="1" hangingPunct="1">
              <a:buFont typeface="Arial" charset="0"/>
              <a:buChar char="•"/>
            </a:pPr>
            <a:endParaRPr lang="en-US" altLang="nl-NL" sz="2200" b="1"/>
          </a:p>
          <a:p>
            <a:pPr eaLnBrk="1" hangingPunct="1">
              <a:buFont typeface="Arial" charset="0"/>
              <a:buChar char="•"/>
            </a:pPr>
            <a:r>
              <a:rPr lang="en-US" altLang="nl-NL" sz="2200" b="1"/>
              <a:t> Pas ik bij deze opleiding?                </a:t>
            </a:r>
            <a:endParaRPr lang="nl-NL" altLang="nl-NL" sz="2200" b="1"/>
          </a:p>
          <a:p>
            <a:pPr eaLnBrk="1" hangingPunct="1"/>
            <a:endParaRPr lang="nl-NL" altLang="nl-NL" sz="2200" b="1"/>
          </a:p>
          <a:p>
            <a:pPr eaLnBrk="1" hangingPunct="1"/>
            <a:endParaRPr lang="nl-NL" altLang="nl-NL" sz="2200" b="1"/>
          </a:p>
        </p:txBody>
      </p:sp>
      <p:sp>
        <p:nvSpPr>
          <p:cNvPr id="2" name="Titel 1"/>
          <p:cNvSpPr>
            <a:spLocks noGrp="1"/>
          </p:cNvSpPr>
          <p:nvPr>
            <p:ph type="title"/>
          </p:nvPr>
        </p:nvSpPr>
        <p:spPr/>
        <p:txBody>
          <a:bodyPr/>
          <a:lstStyle/>
          <a:p>
            <a:r>
              <a:rPr lang="nl-NL" dirty="0" smtClean="0"/>
              <a:t>Het intakespel</a:t>
            </a:r>
            <a:endParaRPr lang="nl-NL" dirty="0"/>
          </a:p>
        </p:txBody>
      </p:sp>
      <p:sp>
        <p:nvSpPr>
          <p:cNvPr id="5" name="Tijdelijke aanduiding voor inhoud 4"/>
          <p:cNvSpPr>
            <a:spLocks noGrp="1"/>
          </p:cNvSpPr>
          <p:nvPr>
            <p:ph sz="quarter" idx="13"/>
          </p:nvPr>
        </p:nvSpPr>
        <p:spPr/>
        <p:txBody>
          <a:bodyPr/>
          <a:lstStyle/>
          <a:p>
            <a:endParaRPr lang="nl-NL"/>
          </a:p>
        </p:txBody>
      </p:sp>
    </p:spTree>
    <p:extLst>
      <p:ext uri="{BB962C8B-B14F-4D97-AF65-F5344CB8AC3E}">
        <p14:creationId xmlns:p14="http://schemas.microsoft.com/office/powerpoint/2010/main" val="3514022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doorstroomspel</a:t>
            </a:r>
            <a:endParaRPr lang="nl-NL" dirty="0"/>
          </a:p>
        </p:txBody>
      </p:sp>
      <p:pic>
        <p:nvPicPr>
          <p:cNvPr id="2052" name="Picture 4" descr="http://www.meidenblog.nl/wp-content/uploads/2010/11/Leuke-gezelschapspelletj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248" y="1268760"/>
            <a:ext cx="5893576" cy="41044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lfa-college.intern\dfsroot$\Transport\fijbe49\My Pictures\spel.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rot="2213859">
            <a:off x="4514045" y="3453737"/>
            <a:ext cx="1721980" cy="13195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390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 hebben voor u klaargezet</a:t>
            </a:r>
            <a:endParaRPr lang="nl-NL" dirty="0"/>
          </a:p>
        </p:txBody>
      </p:sp>
      <p:graphicFrame>
        <p:nvGraphicFramePr>
          <p:cNvPr id="4" name="Tijdelijke aanduiding voor inhoud 3"/>
          <p:cNvGraphicFramePr>
            <a:graphicFrameLocks noGrp="1"/>
          </p:cNvGraphicFramePr>
          <p:nvPr>
            <p:ph sz="quarter" idx="13"/>
            <p:extLst>
              <p:ext uri="{D42A27DB-BD31-4B8C-83A1-F6EECF244321}">
                <p14:modId xmlns:p14="http://schemas.microsoft.com/office/powerpoint/2010/main" val="3370382892"/>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78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5363" name="Titel 2"/>
          <p:cNvSpPr>
            <a:spLocks noGrp="1"/>
          </p:cNvSpPr>
          <p:nvPr>
            <p:ph type="title"/>
          </p:nvPr>
        </p:nvSpPr>
        <p:spPr/>
        <p:txBody>
          <a:bodyPr>
            <a:normAutofit fontScale="90000"/>
          </a:bodyPr>
          <a:lstStyle/>
          <a:p>
            <a:r>
              <a:rPr lang="nl-NL" altLang="nl-NL" sz="4000" b="1" dirty="0" smtClean="0"/>
              <a:t>LOB </a:t>
            </a:r>
            <a:r>
              <a:rPr lang="nl-NL" altLang="nl-NL" sz="4400" b="1" dirty="0" smtClean="0"/>
              <a:t>in</a:t>
            </a:r>
            <a:r>
              <a:rPr lang="nl-NL" altLang="nl-NL" sz="4000" b="1" dirty="0" smtClean="0"/>
              <a:t> Het nieuwe Examenprogramma</a:t>
            </a:r>
          </a:p>
        </p:txBody>
      </p:sp>
      <p:sp>
        <p:nvSpPr>
          <p:cNvPr id="2" name="Tijdelijke aanduiding voor inhoud 1"/>
          <p:cNvSpPr>
            <a:spLocks noGrp="1"/>
          </p:cNvSpPr>
          <p:nvPr>
            <p:ph sz="quarter" idx="13"/>
          </p:nvPr>
        </p:nvSpPr>
        <p:spPr>
          <a:xfrm>
            <a:off x="871538" y="1916113"/>
            <a:ext cx="7408862" cy="4210050"/>
          </a:xfrm>
        </p:spPr>
        <p:txBody>
          <a:bodyPr/>
          <a:lstStyle/>
          <a:p>
            <a:pPr marL="0" indent="0">
              <a:buFont typeface="Symbol" pitchFamily="18" charset="2"/>
              <a:buNone/>
              <a:defRPr/>
            </a:pPr>
            <a:r>
              <a:rPr lang="nl-NL" sz="2800" dirty="0" smtClean="0"/>
              <a:t>-De kern</a:t>
            </a:r>
          </a:p>
          <a:p>
            <a:pPr>
              <a:buClr>
                <a:srgbClr val="FF0000"/>
              </a:buClr>
              <a:buFont typeface="Wingdings" panose="05000000000000000000" pitchFamily="2" charset="2"/>
              <a:buChar char="ü"/>
              <a:defRPr/>
            </a:pPr>
            <a:r>
              <a:rPr lang="nl-NL" sz="2400" dirty="0" smtClean="0">
                <a:solidFill>
                  <a:schemeClr val="tx2">
                    <a:lumMod val="75000"/>
                    <a:lumOff val="25000"/>
                  </a:schemeClr>
                </a:solidFill>
              </a:rPr>
              <a:t>Algemene kennis en vaardigheden</a:t>
            </a:r>
          </a:p>
          <a:p>
            <a:pPr>
              <a:buClr>
                <a:srgbClr val="FF0000"/>
              </a:buClr>
              <a:buFont typeface="Wingdings" panose="05000000000000000000" pitchFamily="2" charset="2"/>
              <a:buChar char="ü"/>
              <a:defRPr/>
            </a:pPr>
            <a:r>
              <a:rPr lang="nl-NL" sz="2400" dirty="0" smtClean="0">
                <a:solidFill>
                  <a:schemeClr val="tx2">
                    <a:lumMod val="75000"/>
                    <a:lumOff val="25000"/>
                  </a:schemeClr>
                </a:solidFill>
              </a:rPr>
              <a:t>Professionele kennis en vaardigheden</a:t>
            </a:r>
          </a:p>
          <a:p>
            <a:pPr>
              <a:buClr>
                <a:srgbClr val="FF0000"/>
              </a:buClr>
              <a:buFont typeface="Wingdings" panose="05000000000000000000" pitchFamily="2" charset="2"/>
              <a:buChar char="ü"/>
              <a:defRPr/>
            </a:pPr>
            <a:r>
              <a:rPr lang="nl-NL" sz="2400" u="sng" dirty="0" smtClean="0">
                <a:solidFill>
                  <a:srgbClr val="FF0000"/>
                </a:solidFill>
              </a:rPr>
              <a:t>Loopbaanoriëntatie </a:t>
            </a:r>
            <a:r>
              <a:rPr lang="nl-NL" sz="2400" u="sng" dirty="0">
                <a:solidFill>
                  <a:srgbClr val="FF0000"/>
                </a:solidFill>
              </a:rPr>
              <a:t>en –ontwikkeling</a:t>
            </a:r>
          </a:p>
          <a:p>
            <a:pPr marL="0" indent="0">
              <a:buFont typeface="Symbol" pitchFamily="18" charset="2"/>
              <a:buNone/>
              <a:defRPr/>
            </a:pPr>
            <a:r>
              <a:rPr lang="nl-NL" sz="3200" dirty="0" smtClean="0"/>
              <a:t/>
            </a:r>
            <a:br>
              <a:rPr lang="nl-NL" sz="3200" dirty="0" smtClean="0"/>
            </a:br>
            <a:r>
              <a:rPr lang="nl-NL" sz="3200" dirty="0" smtClean="0"/>
              <a:t>-</a:t>
            </a:r>
            <a:r>
              <a:rPr lang="nl-NL" sz="2800" dirty="0" smtClean="0"/>
              <a:t>De vier profieldelen</a:t>
            </a:r>
          </a:p>
          <a:p>
            <a:pPr marL="0" indent="0">
              <a:buFont typeface="Symbol" pitchFamily="18" charset="2"/>
              <a:buNone/>
              <a:defRPr/>
            </a:pPr>
            <a:r>
              <a:rPr lang="nl-NL" sz="2800" dirty="0" smtClean="0"/>
              <a:t/>
            </a:r>
            <a:br>
              <a:rPr lang="nl-NL" sz="2800" dirty="0" smtClean="0"/>
            </a:br>
            <a:r>
              <a:rPr lang="nl-NL" sz="2800" dirty="0" smtClean="0"/>
              <a:t>-De keuzedelen  </a:t>
            </a:r>
            <a:endParaRPr lang="nl-NL" sz="1800" dirty="0" smtClean="0"/>
          </a:p>
          <a:p>
            <a:pPr>
              <a:defRPr/>
            </a:pPr>
            <a:endParaRPr lang="nl-NL" sz="1800" dirty="0" smtClean="0"/>
          </a:p>
        </p:txBody>
      </p:sp>
    </p:spTree>
    <p:extLst>
      <p:ext uri="{BB962C8B-B14F-4D97-AF65-F5344CB8AC3E}">
        <p14:creationId xmlns:p14="http://schemas.microsoft.com/office/powerpoint/2010/main" val="4421791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1"/>
            <a:ext cx="8591550" cy="680120"/>
          </a:xfrm>
        </p:spPr>
        <p:txBody>
          <a:bodyPr>
            <a:normAutofit fontScale="90000"/>
          </a:bodyPr>
          <a:lstStyle/>
          <a:p>
            <a:r>
              <a:rPr lang="nl-NL" dirty="0" smtClean="0"/>
              <a:t> </a:t>
            </a:r>
            <a:r>
              <a:rPr lang="nl-NL" sz="4000" b="1" dirty="0" smtClean="0"/>
              <a:t>OCW</a:t>
            </a:r>
            <a:r>
              <a:rPr lang="nl-NL" b="1" dirty="0" smtClean="0"/>
              <a:t> </a:t>
            </a:r>
            <a:endParaRPr lang="nl-NL" b="1" dirty="0"/>
          </a:p>
        </p:txBody>
      </p:sp>
      <p:sp>
        <p:nvSpPr>
          <p:cNvPr id="3" name="Tijdelijke aanduiding voor inhoud 2"/>
          <p:cNvSpPr>
            <a:spLocks noGrp="1"/>
          </p:cNvSpPr>
          <p:nvPr>
            <p:ph sz="quarter" idx="13"/>
          </p:nvPr>
        </p:nvSpPr>
        <p:spPr/>
        <p:txBody>
          <a:bodyPr>
            <a:normAutofit/>
          </a:bodyPr>
          <a:lstStyle/>
          <a:p>
            <a:pPr>
              <a:buClr>
                <a:srgbClr val="FF0000"/>
              </a:buClr>
              <a:buFont typeface="Wingdings" panose="05000000000000000000" pitchFamily="2" charset="2"/>
              <a:buChar char="ü"/>
            </a:pPr>
            <a:r>
              <a:rPr lang="nl-NL" sz="3600" dirty="0" smtClean="0"/>
              <a:t>“LOB moet als een rode draad door de</a:t>
            </a:r>
            <a:br>
              <a:rPr lang="nl-NL" sz="3600" dirty="0" smtClean="0"/>
            </a:br>
            <a:r>
              <a:rPr lang="nl-NL" sz="3600" dirty="0" smtClean="0"/>
              <a:t>   nieuwe beroepsgericht programma’s</a:t>
            </a:r>
            <a:br>
              <a:rPr lang="nl-NL" sz="3600" dirty="0" smtClean="0"/>
            </a:br>
            <a:r>
              <a:rPr lang="nl-NL" sz="3600" dirty="0" smtClean="0"/>
              <a:t>   van het VMBO lopen”</a:t>
            </a:r>
            <a:endParaRPr lang="nl-NL" sz="3600" dirty="0"/>
          </a:p>
        </p:txBody>
      </p:sp>
      <p:pic>
        <p:nvPicPr>
          <p:cNvPr id="1026" name="Picture 2" descr="http://www.rodedraadvooruwevent.nl/uploads/6/9/8/4/6984165/9232092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212976"/>
            <a:ext cx="538162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12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1"/>
            <a:ext cx="8591550" cy="1040160"/>
          </a:xfrm>
        </p:spPr>
        <p:txBody>
          <a:bodyPr>
            <a:normAutofit/>
          </a:bodyPr>
          <a:lstStyle/>
          <a:p>
            <a:r>
              <a:rPr lang="nl-NL" sz="4000" b="1" dirty="0" smtClean="0"/>
              <a:t>Accentverschillen in grote lijnen:</a:t>
            </a:r>
            <a:endParaRPr lang="nl-NL" sz="4000" b="1" dirty="0"/>
          </a:p>
        </p:txBody>
      </p:sp>
      <p:sp>
        <p:nvSpPr>
          <p:cNvPr id="3" name="Tijdelijke aanduiding voor inhoud 2"/>
          <p:cNvSpPr>
            <a:spLocks noGrp="1"/>
          </p:cNvSpPr>
          <p:nvPr>
            <p:ph sz="quarter" idx="13"/>
          </p:nvPr>
        </p:nvSpPr>
        <p:spPr>
          <a:xfrm>
            <a:off x="276225" y="2060848"/>
            <a:ext cx="4251960" cy="4175360"/>
          </a:xfrm>
        </p:spPr>
        <p:txBody>
          <a:bodyPr>
            <a:normAutofit/>
          </a:bodyPr>
          <a:lstStyle/>
          <a:p>
            <a:pPr>
              <a:buClr>
                <a:srgbClr val="FF0000"/>
              </a:buClr>
              <a:buFont typeface="Wingdings" panose="05000000000000000000" pitchFamily="2" charset="2"/>
              <a:buChar char="ü"/>
            </a:pPr>
            <a:r>
              <a:rPr lang="nl-NL" sz="2400" dirty="0" smtClean="0"/>
              <a:t>Geïnformeerd kiezen</a:t>
            </a:r>
            <a:br>
              <a:rPr lang="nl-NL" sz="2400" dirty="0" smtClean="0"/>
            </a:br>
            <a:r>
              <a:rPr lang="nl-NL" sz="2400" dirty="0" smtClean="0"/>
              <a:t/>
            </a:r>
            <a:br>
              <a:rPr lang="nl-NL" sz="2400" dirty="0" smtClean="0"/>
            </a:br>
            <a:endParaRPr lang="nl-NL" sz="2400" dirty="0" smtClean="0"/>
          </a:p>
          <a:p>
            <a:pPr>
              <a:buClr>
                <a:srgbClr val="FF0000"/>
              </a:buClr>
              <a:buFont typeface="Wingdings" panose="05000000000000000000" pitchFamily="2" charset="2"/>
              <a:buChar char="ü"/>
            </a:pPr>
            <a:r>
              <a:rPr lang="nl-NL" sz="2400" dirty="0" smtClean="0"/>
              <a:t>Gericht op de keuze</a:t>
            </a:r>
          </a:p>
          <a:p>
            <a:pPr>
              <a:buClr>
                <a:srgbClr val="FF0000"/>
              </a:buClr>
              <a:buFont typeface="Wingdings" panose="05000000000000000000" pitchFamily="2" charset="2"/>
              <a:buChar char="ü"/>
            </a:pPr>
            <a:endParaRPr lang="nl-NL" sz="2400" dirty="0"/>
          </a:p>
          <a:p>
            <a:pPr>
              <a:buClr>
                <a:srgbClr val="FF0000"/>
              </a:buClr>
              <a:buFont typeface="Wingdings" panose="05000000000000000000" pitchFamily="2" charset="2"/>
              <a:buChar char="ü"/>
            </a:pPr>
            <a:r>
              <a:rPr lang="nl-NL" sz="2400" dirty="0" smtClean="0"/>
              <a:t>Gericht op losse LOB-activiteiten</a:t>
            </a:r>
            <a:br>
              <a:rPr lang="nl-NL" sz="2400" dirty="0" smtClean="0"/>
            </a:br>
            <a:endParaRPr lang="nl-NL" sz="2400" dirty="0" smtClean="0"/>
          </a:p>
          <a:p>
            <a:pPr>
              <a:buClr>
                <a:srgbClr val="FF0000"/>
              </a:buClr>
              <a:buFont typeface="Wingdings" panose="05000000000000000000" pitchFamily="2" charset="2"/>
              <a:buChar char="ü"/>
            </a:pPr>
            <a:r>
              <a:rPr lang="nl-NL" sz="2400" dirty="0" smtClean="0"/>
              <a:t>Door de decaan en mentoren</a:t>
            </a:r>
            <a:endParaRPr lang="nl-NL" sz="2400" dirty="0"/>
          </a:p>
        </p:txBody>
      </p:sp>
      <p:sp>
        <p:nvSpPr>
          <p:cNvPr id="4" name="Tijdelijke aanduiding voor inhoud 3"/>
          <p:cNvSpPr>
            <a:spLocks noGrp="1"/>
          </p:cNvSpPr>
          <p:nvPr>
            <p:ph sz="quarter" idx="14"/>
          </p:nvPr>
        </p:nvSpPr>
        <p:spPr>
          <a:xfrm>
            <a:off x="4615815" y="2060848"/>
            <a:ext cx="4251960" cy="4175360"/>
          </a:xfrm>
        </p:spPr>
        <p:txBody>
          <a:bodyPr>
            <a:normAutofit/>
          </a:bodyPr>
          <a:lstStyle/>
          <a:p>
            <a:pPr>
              <a:buClr>
                <a:srgbClr val="FF0000"/>
              </a:buClr>
              <a:buFont typeface="Wingdings" panose="05000000000000000000" pitchFamily="2" charset="2"/>
              <a:buChar char="ü"/>
            </a:pPr>
            <a:r>
              <a:rPr lang="nl-NL" sz="2400" dirty="0" smtClean="0"/>
              <a:t>Loopbaancompetenties ontwikkelen</a:t>
            </a:r>
            <a:br>
              <a:rPr lang="nl-NL" sz="2400" dirty="0" smtClean="0"/>
            </a:br>
            <a:endParaRPr lang="nl-NL" sz="2400" dirty="0" smtClean="0"/>
          </a:p>
          <a:p>
            <a:pPr>
              <a:buClr>
                <a:srgbClr val="FF0000"/>
              </a:buClr>
              <a:buFont typeface="Wingdings" panose="05000000000000000000" pitchFamily="2" charset="2"/>
              <a:buChar char="ü"/>
            </a:pPr>
            <a:r>
              <a:rPr lang="nl-NL" sz="2400" dirty="0" smtClean="0"/>
              <a:t>Gericht op leren kiezen</a:t>
            </a:r>
            <a:br>
              <a:rPr lang="nl-NL" sz="2400" dirty="0" smtClean="0"/>
            </a:br>
            <a:endParaRPr lang="nl-NL" sz="2400" dirty="0" smtClean="0"/>
          </a:p>
          <a:p>
            <a:pPr>
              <a:buClr>
                <a:srgbClr val="FF0000"/>
              </a:buClr>
              <a:buFont typeface="Wingdings" panose="05000000000000000000" pitchFamily="2" charset="2"/>
              <a:buChar char="ü"/>
            </a:pPr>
            <a:r>
              <a:rPr lang="nl-NL" sz="2400" dirty="0" smtClean="0"/>
              <a:t>Gericht op </a:t>
            </a:r>
            <a:r>
              <a:rPr lang="nl-NL" sz="2400" dirty="0"/>
              <a:t>á</a:t>
            </a:r>
            <a:r>
              <a:rPr lang="nl-NL" sz="2400" dirty="0" smtClean="0"/>
              <a:t>lle ervaringen meenemen.</a:t>
            </a:r>
            <a:br>
              <a:rPr lang="nl-NL" sz="2400" dirty="0" smtClean="0"/>
            </a:br>
            <a:endParaRPr lang="nl-NL" sz="2400" dirty="0" smtClean="0"/>
          </a:p>
          <a:p>
            <a:pPr>
              <a:buClr>
                <a:srgbClr val="FF0000"/>
              </a:buClr>
              <a:buFont typeface="Wingdings" panose="05000000000000000000" pitchFamily="2" charset="2"/>
              <a:buChar char="ü"/>
            </a:pPr>
            <a:r>
              <a:rPr lang="nl-NL" sz="2400" dirty="0" smtClean="0"/>
              <a:t>Meer mensen binnen de school.</a:t>
            </a:r>
            <a:endParaRPr lang="nl-NL" sz="2400" dirty="0"/>
          </a:p>
        </p:txBody>
      </p:sp>
      <p:sp>
        <p:nvSpPr>
          <p:cNvPr id="5" name="Tijdelijke aanduiding voor tekst 4"/>
          <p:cNvSpPr>
            <a:spLocks noGrp="1"/>
          </p:cNvSpPr>
          <p:nvPr>
            <p:ph type="body" sz="half" idx="2"/>
          </p:nvPr>
        </p:nvSpPr>
        <p:spPr/>
        <p:txBody>
          <a:bodyPr/>
          <a:lstStyle/>
          <a:p>
            <a:endParaRPr lang="nl-NL"/>
          </a:p>
        </p:txBody>
      </p:sp>
      <p:sp>
        <p:nvSpPr>
          <p:cNvPr id="6" name="Tijdelijke aanduiding voor tekst 5"/>
          <p:cNvSpPr>
            <a:spLocks noGrp="1"/>
          </p:cNvSpPr>
          <p:nvPr>
            <p:ph type="body" sz="half" idx="15"/>
          </p:nvPr>
        </p:nvSpPr>
        <p:spPr/>
        <p:txBody>
          <a:bodyPr/>
          <a:lstStyle/>
          <a:p>
            <a:endParaRPr lang="nl-NL"/>
          </a:p>
        </p:txBody>
      </p:sp>
    </p:spTree>
    <p:extLst>
      <p:ext uri="{BB962C8B-B14F-4D97-AF65-F5344CB8AC3E}">
        <p14:creationId xmlns:p14="http://schemas.microsoft.com/office/powerpoint/2010/main" val="954077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755576" y="228601"/>
            <a:ext cx="8112198" cy="1066800"/>
          </a:xfrm>
        </p:spPr>
        <p:txBody>
          <a:bodyPr>
            <a:normAutofit/>
          </a:bodyPr>
          <a:lstStyle/>
          <a:p>
            <a:r>
              <a:rPr lang="nl-NL" sz="4000" b="1" dirty="0" smtClean="0"/>
              <a:t>Minder</a:t>
            </a:r>
            <a:endParaRPr lang="nl-NL" sz="4000" b="1" dirty="0"/>
          </a:p>
        </p:txBody>
      </p:sp>
      <p:sp>
        <p:nvSpPr>
          <p:cNvPr id="8" name="Rechthoek 7"/>
          <p:cNvSpPr/>
          <p:nvPr/>
        </p:nvSpPr>
        <p:spPr>
          <a:xfrm>
            <a:off x="683568" y="1767007"/>
            <a:ext cx="7704856" cy="34163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altLang="nl-NL" sz="3600" dirty="0">
                <a:solidFill>
                  <a:schemeClr val="tx2"/>
                </a:solidFill>
                <a:latin typeface="+mj-lt"/>
                <a:ea typeface="+mj-ea"/>
                <a:cs typeface="Tunga" pitchFamily="2"/>
              </a:rPr>
              <a:t>Wat wil je later worden?</a:t>
            </a:r>
            <a:br>
              <a:rPr lang="nl-NL" altLang="nl-NL" sz="3600" dirty="0">
                <a:solidFill>
                  <a:schemeClr val="tx2"/>
                </a:solidFill>
                <a:latin typeface="+mj-lt"/>
                <a:ea typeface="+mj-ea"/>
                <a:cs typeface="Tunga" pitchFamily="2"/>
              </a:rPr>
            </a:br>
            <a:r>
              <a:rPr lang="nl-NL" altLang="nl-NL" sz="3600" dirty="0">
                <a:solidFill>
                  <a:schemeClr val="tx2"/>
                </a:solidFill>
                <a:latin typeface="+mj-lt"/>
                <a:ea typeface="+mj-ea"/>
                <a:cs typeface="Tunga" pitchFamily="2"/>
              </a:rPr>
              <a:t/>
            </a:r>
            <a:br>
              <a:rPr lang="nl-NL" altLang="nl-NL" sz="3600" dirty="0">
                <a:solidFill>
                  <a:schemeClr val="tx2"/>
                </a:solidFill>
                <a:latin typeface="+mj-lt"/>
                <a:ea typeface="+mj-ea"/>
                <a:cs typeface="Tunga" pitchFamily="2"/>
              </a:rPr>
            </a:br>
            <a:r>
              <a:rPr lang="nl-NL" altLang="nl-NL" sz="3600" dirty="0">
                <a:solidFill>
                  <a:schemeClr val="tx2"/>
                </a:solidFill>
                <a:latin typeface="+mj-lt"/>
                <a:ea typeface="+mj-ea"/>
                <a:cs typeface="Tunga" pitchFamily="2"/>
              </a:rPr>
              <a:t>W</a:t>
            </a:r>
            <a:r>
              <a:rPr lang="nl-NL" altLang="nl-NL" sz="3600" dirty="0" smtClean="0">
                <a:solidFill>
                  <a:schemeClr val="tx2"/>
                </a:solidFill>
                <a:latin typeface="+mj-lt"/>
                <a:ea typeface="+mj-ea"/>
                <a:cs typeface="Tunga" pitchFamily="2"/>
              </a:rPr>
              <a:t>elke </a:t>
            </a:r>
            <a:r>
              <a:rPr lang="nl-NL" altLang="nl-NL" sz="3600" dirty="0">
                <a:solidFill>
                  <a:schemeClr val="tx2"/>
                </a:solidFill>
                <a:latin typeface="+mj-lt"/>
                <a:ea typeface="+mj-ea"/>
                <a:cs typeface="Tunga" pitchFamily="2"/>
              </a:rPr>
              <a:t>sector </a:t>
            </a:r>
            <a:r>
              <a:rPr lang="nl-NL" altLang="nl-NL" sz="3600" dirty="0" smtClean="0">
                <a:solidFill>
                  <a:schemeClr val="tx2"/>
                </a:solidFill>
                <a:latin typeface="+mj-lt"/>
                <a:ea typeface="+mj-ea"/>
                <a:cs typeface="Tunga" pitchFamily="2"/>
              </a:rPr>
              <a:t>?</a:t>
            </a:r>
            <a:r>
              <a:rPr lang="nl-NL" altLang="nl-NL" sz="3600" dirty="0">
                <a:solidFill>
                  <a:schemeClr val="tx2"/>
                </a:solidFill>
                <a:latin typeface="+mj-lt"/>
                <a:ea typeface="+mj-ea"/>
                <a:cs typeface="Tunga" pitchFamily="2"/>
              </a:rPr>
              <a:t/>
            </a:r>
            <a:br>
              <a:rPr lang="nl-NL" altLang="nl-NL" sz="3600" dirty="0">
                <a:solidFill>
                  <a:schemeClr val="tx2"/>
                </a:solidFill>
                <a:latin typeface="+mj-lt"/>
                <a:ea typeface="+mj-ea"/>
                <a:cs typeface="Tunga" pitchFamily="2"/>
              </a:rPr>
            </a:br>
            <a:r>
              <a:rPr lang="nl-NL" altLang="nl-NL" sz="3600" dirty="0">
                <a:solidFill>
                  <a:schemeClr val="tx2"/>
                </a:solidFill>
                <a:latin typeface="+mj-lt"/>
                <a:ea typeface="+mj-ea"/>
                <a:cs typeface="Tunga" pitchFamily="2"/>
              </a:rPr>
              <a:t/>
            </a:r>
            <a:br>
              <a:rPr lang="nl-NL" altLang="nl-NL" sz="3600" dirty="0">
                <a:solidFill>
                  <a:schemeClr val="tx2"/>
                </a:solidFill>
                <a:latin typeface="+mj-lt"/>
                <a:ea typeface="+mj-ea"/>
                <a:cs typeface="Tunga" pitchFamily="2"/>
              </a:rPr>
            </a:br>
            <a:r>
              <a:rPr lang="nl-NL" altLang="nl-NL" sz="3600" dirty="0">
                <a:solidFill>
                  <a:schemeClr val="tx2"/>
                </a:solidFill>
                <a:latin typeface="+mj-lt"/>
                <a:ea typeface="+mj-ea"/>
                <a:cs typeface="Tunga" pitchFamily="2"/>
              </a:rPr>
              <a:t>W</a:t>
            </a:r>
            <a:r>
              <a:rPr lang="nl-NL" altLang="nl-NL" sz="3600" dirty="0" smtClean="0">
                <a:solidFill>
                  <a:schemeClr val="tx2"/>
                </a:solidFill>
                <a:latin typeface="+mj-lt"/>
                <a:ea typeface="+mj-ea"/>
                <a:cs typeface="Tunga" pitchFamily="2"/>
              </a:rPr>
              <a:t>elke </a:t>
            </a:r>
            <a:r>
              <a:rPr lang="nl-NL" altLang="nl-NL" sz="3600" dirty="0">
                <a:solidFill>
                  <a:schemeClr val="tx2"/>
                </a:solidFill>
                <a:latin typeface="+mj-lt"/>
                <a:ea typeface="+mj-ea"/>
                <a:cs typeface="Tunga" pitchFamily="2"/>
              </a:rPr>
              <a:t>vervolgopleiding </a:t>
            </a:r>
            <a:r>
              <a:rPr lang="nl-NL" altLang="nl-NL" sz="3600" dirty="0" smtClean="0">
                <a:solidFill>
                  <a:schemeClr val="tx2"/>
                </a:solidFill>
                <a:latin typeface="+mj-lt"/>
                <a:ea typeface="+mj-ea"/>
                <a:cs typeface="Tunga" pitchFamily="2"/>
              </a:rPr>
              <a:t>?</a:t>
            </a:r>
            <a:r>
              <a:rPr lang="nl-NL" altLang="nl-NL" sz="3600" dirty="0">
                <a:solidFill>
                  <a:schemeClr val="tx2"/>
                </a:solidFill>
                <a:latin typeface="+mj-lt"/>
                <a:ea typeface="+mj-ea"/>
                <a:cs typeface="Tunga" pitchFamily="2"/>
              </a:rPr>
              <a:t/>
            </a:r>
            <a:br>
              <a:rPr lang="nl-NL" altLang="nl-NL" sz="3600" dirty="0">
                <a:solidFill>
                  <a:schemeClr val="tx2"/>
                </a:solidFill>
                <a:latin typeface="+mj-lt"/>
                <a:ea typeface="+mj-ea"/>
                <a:cs typeface="Tunga" pitchFamily="2"/>
              </a:rPr>
            </a:br>
            <a:endParaRPr lang="nl-NL" sz="3600" dirty="0">
              <a:solidFill>
                <a:schemeClr val="tx2"/>
              </a:solidFill>
              <a:latin typeface="+mj-lt"/>
              <a:ea typeface="+mj-ea"/>
              <a:cs typeface="Tunga" pitchFamily="2"/>
            </a:endParaRPr>
          </a:p>
        </p:txBody>
      </p:sp>
    </p:spTree>
    <p:extLst>
      <p:ext uri="{BB962C8B-B14F-4D97-AF65-F5344CB8AC3E}">
        <p14:creationId xmlns:p14="http://schemas.microsoft.com/office/powerpoint/2010/main" val="2516860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755576" y="260648"/>
            <a:ext cx="8112199" cy="1066800"/>
          </a:xfrm>
        </p:spPr>
        <p:txBody>
          <a:bodyPr>
            <a:normAutofit/>
          </a:bodyPr>
          <a:lstStyle/>
          <a:p>
            <a:r>
              <a:rPr lang="nl-NL" sz="4000" b="1" dirty="0" smtClean="0"/>
              <a:t>Meer:</a:t>
            </a:r>
            <a:endParaRPr lang="nl-NL" sz="4000" b="1" dirty="0"/>
          </a:p>
        </p:txBody>
      </p:sp>
      <p:sp>
        <p:nvSpPr>
          <p:cNvPr id="8" name="Rechthoek 7"/>
          <p:cNvSpPr/>
          <p:nvPr/>
        </p:nvSpPr>
        <p:spPr>
          <a:xfrm>
            <a:off x="755576" y="1166843"/>
            <a:ext cx="7560840" cy="2800767"/>
          </a:xfrm>
          <a:prstGeom prst="rect">
            <a:avLst/>
          </a:prstGeom>
        </p:spPr>
        <p:txBody>
          <a:bodyPr wrap="square">
            <a:spAutoFit/>
          </a:bodyPr>
          <a:lstStyle/>
          <a:p>
            <a:pPr lvl="0">
              <a:defRPr/>
            </a:pPr>
            <a:endParaRPr lang="nl-NL" sz="3200" kern="0" dirty="0">
              <a:solidFill>
                <a:srgbClr val="002060"/>
              </a:solidFill>
              <a:latin typeface="+mj-lt"/>
              <a:ea typeface="+mj-ea"/>
              <a:cs typeface="+mj-cs"/>
            </a:endParaRPr>
          </a:p>
          <a:p>
            <a:pPr lvl="0">
              <a:defRPr/>
            </a:pPr>
            <a:r>
              <a:rPr lang="nl-NL" sz="3600" dirty="0" smtClean="0">
                <a:solidFill>
                  <a:schemeClr val="tx2"/>
                </a:solidFill>
                <a:latin typeface="+mj-lt"/>
                <a:ea typeface="+mj-ea"/>
                <a:cs typeface="Tunga" pitchFamily="2"/>
              </a:rPr>
              <a:t/>
            </a:r>
            <a:br>
              <a:rPr lang="nl-NL" sz="3600" dirty="0" smtClean="0">
                <a:solidFill>
                  <a:schemeClr val="tx2"/>
                </a:solidFill>
                <a:latin typeface="+mj-lt"/>
                <a:ea typeface="+mj-ea"/>
                <a:cs typeface="Tunga" pitchFamily="2"/>
              </a:rPr>
            </a:br>
            <a:r>
              <a:rPr lang="nl-NL" sz="3600" dirty="0" smtClean="0">
                <a:solidFill>
                  <a:schemeClr val="tx2"/>
                </a:solidFill>
                <a:latin typeface="+mj-lt"/>
                <a:ea typeface="+mj-ea"/>
                <a:cs typeface="Tunga" pitchFamily="2"/>
              </a:rPr>
              <a:t>Reflecteren op ervaringen</a:t>
            </a:r>
          </a:p>
          <a:p>
            <a:pPr lvl="0">
              <a:defRPr/>
            </a:pPr>
            <a:endParaRPr lang="nl-NL" sz="3600" dirty="0">
              <a:solidFill>
                <a:schemeClr val="tx2"/>
              </a:solidFill>
              <a:latin typeface="+mj-lt"/>
              <a:ea typeface="+mj-ea"/>
              <a:cs typeface="Tunga" pitchFamily="2"/>
            </a:endParaRPr>
          </a:p>
          <a:p>
            <a:pPr lvl="0">
              <a:defRPr/>
            </a:pPr>
            <a:r>
              <a:rPr lang="nl-NL" sz="3600" dirty="0" smtClean="0">
                <a:solidFill>
                  <a:schemeClr val="tx2"/>
                </a:solidFill>
                <a:latin typeface="+mj-lt"/>
                <a:ea typeface="+mj-ea"/>
                <a:cs typeface="Tunga" pitchFamily="2"/>
              </a:rPr>
              <a:t>Leerling activeren</a:t>
            </a:r>
            <a:endParaRPr lang="nl-NL" sz="3600" dirty="0">
              <a:solidFill>
                <a:schemeClr val="tx2"/>
              </a:solidFill>
              <a:latin typeface="+mj-lt"/>
              <a:ea typeface="+mj-ea"/>
              <a:cs typeface="Tunga" pitchFamily="2"/>
            </a:endParaRPr>
          </a:p>
        </p:txBody>
      </p:sp>
    </p:spTree>
    <p:extLst>
      <p:ext uri="{BB962C8B-B14F-4D97-AF65-F5344CB8AC3E}">
        <p14:creationId xmlns:p14="http://schemas.microsoft.com/office/powerpoint/2010/main" val="16517673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0.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1.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2.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3.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4.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5.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6.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7.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8.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9.xml><?xml version="1.0" encoding="utf-8"?>
<a:themeOverride xmlns:a="http://schemas.openxmlformats.org/drawingml/2006/main">
  <a:clrScheme name="Aangepast 1">
    <a:dk1>
      <a:sysClr val="windowText" lastClr="000000"/>
    </a:dk1>
    <a:lt1>
      <a:sysClr val="window" lastClr="FFFFFF"/>
    </a:lt1>
    <a:dk2>
      <a:srgbClr val="212745"/>
    </a:dk2>
    <a:lt2>
      <a:srgbClr val="B4DCFA"/>
    </a:lt2>
    <a:accent1>
      <a:srgbClr val="FFFF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1287</TotalTime>
  <Words>729</Words>
  <Application>Microsoft Office PowerPoint</Application>
  <PresentationFormat>Diavoorstelling (4:3)</PresentationFormat>
  <Paragraphs>215</Paragraphs>
  <Slides>43</Slides>
  <Notes>14</Notes>
  <HiddenSlides>0</HiddenSlides>
  <MMClips>0</MMClips>
  <ScaleCrop>false</ScaleCrop>
  <HeadingPairs>
    <vt:vector size="6" baseType="variant">
      <vt:variant>
        <vt:lpstr>Thema</vt:lpstr>
      </vt:variant>
      <vt:variant>
        <vt:i4>1</vt:i4>
      </vt:variant>
      <vt:variant>
        <vt:lpstr>Ingesloten OLE-bronprogramma's</vt:lpstr>
      </vt:variant>
      <vt:variant>
        <vt:i4>0</vt:i4>
      </vt:variant>
      <vt:variant>
        <vt:lpstr>Diatitels</vt:lpstr>
      </vt:variant>
      <vt:variant>
        <vt:i4>43</vt:i4>
      </vt:variant>
    </vt:vector>
  </HeadingPairs>
  <TitlesOfParts>
    <vt:vector size="44" baseType="lpstr">
      <vt:lpstr>Soho</vt:lpstr>
      <vt:lpstr>De talentenmap</vt:lpstr>
      <vt:lpstr>De talentenmap</vt:lpstr>
      <vt:lpstr>Onderwerpen: </vt:lpstr>
      <vt:lpstr>Projectleiding</vt:lpstr>
      <vt:lpstr>LOB in Het nieuwe Examenprogramma</vt:lpstr>
      <vt:lpstr> OCW </vt:lpstr>
      <vt:lpstr>Accentverschillen in grote lijnen:</vt:lpstr>
      <vt:lpstr>Minder</vt:lpstr>
      <vt:lpstr>Meer:</vt:lpstr>
      <vt:lpstr>                                       John Seely Brown :                     </vt:lpstr>
      <vt:lpstr>Hoe doen leerlingen dat?</vt:lpstr>
      <vt:lpstr>Loopbaancompetenties</vt:lpstr>
      <vt:lpstr>Loopbaandossier</vt:lpstr>
      <vt:lpstr>In het loopbaandossier</vt:lpstr>
      <vt:lpstr>De Kern van LOB: de gesprekken</vt:lpstr>
      <vt:lpstr>Loopbaangesprekken</vt:lpstr>
      <vt:lpstr>Loopbaangesprekken niet zomaar gesprek </vt:lpstr>
      <vt:lpstr>Filmpje</vt:lpstr>
      <vt:lpstr>LOB binnen de school?</vt:lpstr>
      <vt:lpstr>Fasering Onderbouw</vt:lpstr>
      <vt:lpstr>Fasering Bovenbouw</vt:lpstr>
      <vt:lpstr>          Spagaat van alle dag</vt:lpstr>
      <vt:lpstr>De kandidaat is in staat zijn eigen loopbaanontwikkeling vorm te geven.  </vt:lpstr>
      <vt:lpstr>  </vt:lpstr>
      <vt:lpstr>Paaltjes zetten</vt:lpstr>
      <vt:lpstr>Hoe past de talentenmap in dit plaatje</vt:lpstr>
      <vt:lpstr> De Praktijk van de Talentenmap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(digitale) profielmap</vt:lpstr>
      <vt:lpstr>Het intakespel</vt:lpstr>
      <vt:lpstr>Het doorstroomspel</vt:lpstr>
      <vt:lpstr>We hebben voor u klaargezet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Inez</dc:creator>
  <cp:lastModifiedBy>Beheerder</cp:lastModifiedBy>
  <cp:revision>115</cp:revision>
  <dcterms:created xsi:type="dcterms:W3CDTF">2014-12-18T16:18:01Z</dcterms:created>
  <dcterms:modified xsi:type="dcterms:W3CDTF">2015-06-09T18:22:29Z</dcterms:modified>
</cp:coreProperties>
</file>