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71" r:id="rId2"/>
    <p:sldId id="376" r:id="rId3"/>
    <p:sldId id="382" r:id="rId4"/>
    <p:sldId id="290" r:id="rId5"/>
    <p:sldId id="393" r:id="rId6"/>
    <p:sldId id="396" r:id="rId7"/>
    <p:sldId id="397" r:id="rId8"/>
    <p:sldId id="398" r:id="rId9"/>
    <p:sldId id="399" r:id="rId10"/>
    <p:sldId id="400" r:id="rId11"/>
    <p:sldId id="401" r:id="rId12"/>
    <p:sldId id="402" r:id="rId13"/>
    <p:sldId id="403" r:id="rId14"/>
    <p:sldId id="404" r:id="rId15"/>
    <p:sldId id="395" r:id="rId16"/>
    <p:sldId id="380" r:id="rId17"/>
    <p:sldId id="383" r:id="rId18"/>
  </p:sldIdLst>
  <p:sldSz cx="12192000" cy="6858000"/>
  <p:notesSz cx="6797675" cy="9926638"/>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7" autoAdjust="0"/>
    <p:restoredTop sz="88741" autoAdjust="0"/>
  </p:normalViewPr>
  <p:slideViewPr>
    <p:cSldViewPr snapToGrid="0">
      <p:cViewPr varScale="1">
        <p:scale>
          <a:sx n="143" d="100"/>
          <a:sy n="143" d="100"/>
        </p:scale>
        <p:origin x="936" y="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nl-NL"/>
          </a:p>
        </p:txBody>
      </p:sp>
      <p:sp>
        <p:nvSpPr>
          <p:cNvPr id="3" name="Tijdelijke aanduiding voor datum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DE6C493D-772C-4EEC-804F-0A15C4B8DBEA}" type="datetimeFigureOut">
              <a:rPr lang="nl-NL" smtClean="0"/>
              <a:t>8-6-2026</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221" tIns="44111" rIns="88221" bIns="44111" rtlCol="0" anchor="ctr"/>
          <a:lstStyle/>
          <a:p>
            <a:endParaRPr lang="nl-NL"/>
          </a:p>
        </p:txBody>
      </p:sp>
      <p:sp>
        <p:nvSpPr>
          <p:cNvPr id="5" name="Tijdelijke aanduiding voor notities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30030480-933B-4C9D-9984-D8C4E9BDC363}" type="slidenum">
              <a:rPr lang="nl-NL" smtClean="0"/>
              <a:t>‹nr.›</a:t>
            </a:fld>
            <a:endParaRPr lang="nl-NL"/>
          </a:p>
        </p:txBody>
      </p:sp>
    </p:spTree>
    <p:extLst>
      <p:ext uri="{BB962C8B-B14F-4D97-AF65-F5344CB8AC3E}">
        <p14:creationId xmlns:p14="http://schemas.microsoft.com/office/powerpoint/2010/main" val="393943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030480-933B-4C9D-9984-D8C4E9BDC363}" type="slidenum">
              <a:rPr lang="nl-NL" smtClean="0"/>
              <a:t>1</a:t>
            </a:fld>
            <a:endParaRPr lang="nl-NL"/>
          </a:p>
        </p:txBody>
      </p:sp>
    </p:spTree>
    <p:extLst>
      <p:ext uri="{BB962C8B-B14F-4D97-AF65-F5344CB8AC3E}">
        <p14:creationId xmlns:p14="http://schemas.microsoft.com/office/powerpoint/2010/main" val="311065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C3B9B-3AC6-1726-137F-8560D89B89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614A92-9CA6-2EF2-539F-801EF2E8D2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6013A3D-8A8E-1C3E-1020-3E8CAAD37101}"/>
              </a:ext>
            </a:extLst>
          </p:cNvPr>
          <p:cNvSpPr>
            <a:spLocks noGrp="1"/>
          </p:cNvSpPr>
          <p:nvPr>
            <p:ph type="body" idx="1"/>
          </p:nvPr>
        </p:nvSpPr>
        <p:spPr/>
        <p:txBody>
          <a:bodyPr/>
          <a:lstStyle/>
          <a:p>
            <a:r>
              <a:rPr lang="nl-NL" b="1" dirty="0"/>
              <a:t>Een andere manier van meten</a:t>
            </a:r>
          </a:p>
          <a:p>
            <a:r>
              <a:rPr lang="nl-NL" b="1" dirty="0"/>
              <a:t>Wat vertellen</a:t>
            </a:r>
            <a:endParaRPr lang="nl-NL" dirty="0"/>
          </a:p>
          <a:p>
            <a:r>
              <a:rPr lang="nl-NL" dirty="0"/>
              <a:t>"Een total station meet heel gericht. We kiezen bewust welke punten belangrijk zijn."</a:t>
            </a:r>
          </a:p>
          <a:p>
            <a:r>
              <a:rPr lang="nl-NL" dirty="0"/>
              <a:t>"Een laserscanner werkt anders. Die meet niet tientallen punten, maar miljoenen punten."</a:t>
            </a:r>
          </a:p>
          <a:p>
            <a:r>
              <a:rPr lang="nl-NL" dirty="0"/>
              <a:t>"Eigenlijk zegt een scanner: ik leg gewoon alles vast wat ik kan zien."</a:t>
            </a:r>
          </a:p>
          <a:p>
            <a:r>
              <a:rPr lang="nl-NL" dirty="0"/>
              <a:t>"Daardoor ontstaat een volledig digitaal beeld van de werkelijkheid."</a:t>
            </a:r>
          </a:p>
          <a:p>
            <a:endParaRPr lang="nl-NL" dirty="0"/>
          </a:p>
        </p:txBody>
      </p:sp>
      <p:sp>
        <p:nvSpPr>
          <p:cNvPr id="4" name="Tijdelijke aanduiding voor dianummer 3">
            <a:extLst>
              <a:ext uri="{FF2B5EF4-FFF2-40B4-BE49-F238E27FC236}">
                <a16:creationId xmlns:a16="http://schemas.microsoft.com/office/drawing/2014/main" id="{FFF93F8F-A8D7-F347-5E50-8849CD705FC9}"/>
              </a:ext>
            </a:extLst>
          </p:cNvPr>
          <p:cNvSpPr>
            <a:spLocks noGrp="1"/>
          </p:cNvSpPr>
          <p:nvPr>
            <p:ph type="sldNum" sz="quarter" idx="5"/>
          </p:nvPr>
        </p:nvSpPr>
        <p:spPr/>
        <p:txBody>
          <a:bodyPr/>
          <a:lstStyle/>
          <a:p>
            <a:fld id="{30030480-933B-4C9D-9984-D8C4E9BDC363}" type="slidenum">
              <a:rPr lang="nl-NL" smtClean="0"/>
              <a:t>10</a:t>
            </a:fld>
            <a:endParaRPr lang="nl-NL"/>
          </a:p>
        </p:txBody>
      </p:sp>
    </p:spTree>
    <p:extLst>
      <p:ext uri="{BB962C8B-B14F-4D97-AF65-F5344CB8AC3E}">
        <p14:creationId xmlns:p14="http://schemas.microsoft.com/office/powerpoint/2010/main" val="263332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69A8-B17A-7E43-8824-DC2B0E44B7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A5F394-0A94-A756-F621-8102B2EE16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17E3E5-F1C9-3780-F783-2599039C70D8}"/>
              </a:ext>
            </a:extLst>
          </p:cNvPr>
          <p:cNvSpPr>
            <a:spLocks noGrp="1"/>
          </p:cNvSpPr>
          <p:nvPr>
            <p:ph type="body" idx="1"/>
          </p:nvPr>
        </p:nvSpPr>
        <p:spPr/>
        <p:txBody>
          <a:bodyPr/>
          <a:lstStyle/>
          <a:p>
            <a:r>
              <a:rPr lang="nl-NL" b="1" dirty="0"/>
              <a:t>Wat levert een scan op?</a:t>
            </a:r>
          </a:p>
          <a:p>
            <a:r>
              <a:rPr lang="nl-NL" b="1" dirty="0"/>
              <a:t>Wat vertellen</a:t>
            </a:r>
            <a:endParaRPr lang="nl-NL" dirty="0"/>
          </a:p>
          <a:p>
            <a:r>
              <a:rPr lang="nl-NL" dirty="0"/>
              <a:t>(Toon eventueel een puntenwolk op je laptop)</a:t>
            </a:r>
          </a:p>
          <a:p>
            <a:r>
              <a:rPr lang="nl-NL" dirty="0"/>
              <a:t>"Dit noemen we een puntenwolk."</a:t>
            </a:r>
          </a:p>
          <a:p>
            <a:r>
              <a:rPr lang="nl-NL" dirty="0"/>
              <a:t>"Op het eerste gezicht lijkt het misschien een foto, maar eigenlijk bestaat het uit miljoenen meetpunten."</a:t>
            </a:r>
          </a:p>
          <a:p>
            <a:r>
              <a:rPr lang="nl-NL" dirty="0"/>
              <a:t>"Van elk punt kennen we de exacte positie."</a:t>
            </a:r>
          </a:p>
          <a:p>
            <a:r>
              <a:rPr lang="nl-NL" dirty="0"/>
              <a:t>"Daardoor kunnen we later afstanden meten, modellen maken en controles uitvoeren zonder opnieuw naar locatie te gaan."</a:t>
            </a:r>
          </a:p>
          <a:p>
            <a:r>
              <a:rPr lang="nl-NL" b="1" dirty="0"/>
              <a:t>Vraag aan groep</a:t>
            </a:r>
            <a:endParaRPr lang="nl-NL" dirty="0"/>
          </a:p>
          <a:p>
            <a:r>
              <a:rPr lang="nl-NL" dirty="0"/>
              <a:t>Waar denken jullie dat dit vooral handig voor is?</a:t>
            </a:r>
          </a:p>
          <a:p>
            <a:endParaRPr lang="nl-NL" dirty="0"/>
          </a:p>
        </p:txBody>
      </p:sp>
      <p:sp>
        <p:nvSpPr>
          <p:cNvPr id="4" name="Tijdelijke aanduiding voor dianummer 3">
            <a:extLst>
              <a:ext uri="{FF2B5EF4-FFF2-40B4-BE49-F238E27FC236}">
                <a16:creationId xmlns:a16="http://schemas.microsoft.com/office/drawing/2014/main" id="{3F4ACBAA-2847-6980-DDB1-D013CEDAAF2D}"/>
              </a:ext>
            </a:extLst>
          </p:cNvPr>
          <p:cNvSpPr>
            <a:spLocks noGrp="1"/>
          </p:cNvSpPr>
          <p:nvPr>
            <p:ph type="sldNum" sz="quarter" idx="5"/>
          </p:nvPr>
        </p:nvSpPr>
        <p:spPr/>
        <p:txBody>
          <a:bodyPr/>
          <a:lstStyle/>
          <a:p>
            <a:fld id="{30030480-933B-4C9D-9984-D8C4E9BDC363}" type="slidenum">
              <a:rPr lang="nl-NL" smtClean="0"/>
              <a:t>11</a:t>
            </a:fld>
            <a:endParaRPr lang="nl-NL"/>
          </a:p>
        </p:txBody>
      </p:sp>
    </p:spTree>
    <p:extLst>
      <p:ext uri="{BB962C8B-B14F-4D97-AF65-F5344CB8AC3E}">
        <p14:creationId xmlns:p14="http://schemas.microsoft.com/office/powerpoint/2010/main" val="330263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8CD92-0832-78B7-0C3C-758E5A729C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F864EB-2C63-AA72-666B-D22BF88C7E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1813BF7-5F8E-4F9E-40EB-9C45FE17DA1C}"/>
              </a:ext>
            </a:extLst>
          </p:cNvPr>
          <p:cNvSpPr>
            <a:spLocks noGrp="1"/>
          </p:cNvSpPr>
          <p:nvPr>
            <p:ph type="body" idx="1"/>
          </p:nvPr>
        </p:nvSpPr>
        <p:spPr/>
        <p:txBody>
          <a:bodyPr/>
          <a:lstStyle/>
          <a:p>
            <a:r>
              <a:rPr lang="nl-NL" dirty="0"/>
              <a:t>"Tot nu toe hebben we vooral gesproken over wat de apparatuur doet."</a:t>
            </a:r>
          </a:p>
          <a:p>
            <a:r>
              <a:rPr lang="nl-NL" dirty="0"/>
              <a:t>"Nu gaan we kijken hoe dat er in de praktijk uitziet."</a:t>
            </a:r>
          </a:p>
          <a:p>
            <a:r>
              <a:rPr lang="nl-NL" dirty="0"/>
              <a:t>"Ik laat eerst zien hoe een total station wordt opgesteld en hoe we een punt meten of uitzetten."</a:t>
            </a:r>
          </a:p>
          <a:p>
            <a:r>
              <a:rPr lang="nl-NL" dirty="0"/>
              <a:t>"Daarna bekijken we kort hoe een scan wordt gemaakt."</a:t>
            </a:r>
          </a:p>
          <a:p>
            <a:r>
              <a:rPr lang="nl-NL" dirty="0"/>
              <a:t>"Let vooral op de werkwijze, niet op alle knopjes."</a:t>
            </a:r>
          </a:p>
          <a:p>
            <a:endParaRPr lang="nl-NL" dirty="0"/>
          </a:p>
        </p:txBody>
      </p:sp>
      <p:sp>
        <p:nvSpPr>
          <p:cNvPr id="4" name="Tijdelijke aanduiding voor dianummer 3">
            <a:extLst>
              <a:ext uri="{FF2B5EF4-FFF2-40B4-BE49-F238E27FC236}">
                <a16:creationId xmlns:a16="http://schemas.microsoft.com/office/drawing/2014/main" id="{3E938AFC-56BF-2593-8107-17490628084C}"/>
              </a:ext>
            </a:extLst>
          </p:cNvPr>
          <p:cNvSpPr>
            <a:spLocks noGrp="1"/>
          </p:cNvSpPr>
          <p:nvPr>
            <p:ph type="sldNum" sz="quarter" idx="5"/>
          </p:nvPr>
        </p:nvSpPr>
        <p:spPr/>
        <p:txBody>
          <a:bodyPr/>
          <a:lstStyle/>
          <a:p>
            <a:fld id="{30030480-933B-4C9D-9984-D8C4E9BDC363}" type="slidenum">
              <a:rPr lang="nl-NL" smtClean="0"/>
              <a:t>12</a:t>
            </a:fld>
            <a:endParaRPr lang="nl-NL"/>
          </a:p>
        </p:txBody>
      </p:sp>
    </p:spTree>
    <p:extLst>
      <p:ext uri="{BB962C8B-B14F-4D97-AF65-F5344CB8AC3E}">
        <p14:creationId xmlns:p14="http://schemas.microsoft.com/office/powerpoint/2010/main" val="427721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9C56F-4452-C4B1-F613-8BD855CEA2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3A0410-0380-20C1-C07C-48C6A8077A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387427-C526-12E9-6759-878D3F8B53A3}"/>
              </a:ext>
            </a:extLst>
          </p:cNvPr>
          <p:cNvSpPr>
            <a:spLocks noGrp="1"/>
          </p:cNvSpPr>
          <p:nvPr>
            <p:ph type="body" idx="1"/>
          </p:nvPr>
        </p:nvSpPr>
        <p:spPr/>
        <p:txBody>
          <a:bodyPr/>
          <a:lstStyle/>
          <a:p>
            <a:r>
              <a:rPr lang="nl-NL" b="1" dirty="0"/>
              <a:t>Ervaren hoe het werkt</a:t>
            </a:r>
          </a:p>
          <a:p>
            <a:r>
              <a:rPr lang="nl-NL" b="1" dirty="0"/>
              <a:t>Wat vertellen</a:t>
            </a:r>
            <a:endParaRPr lang="nl-NL" dirty="0"/>
          </a:p>
          <a:p>
            <a:r>
              <a:rPr lang="nl-NL" dirty="0"/>
              <a:t>"Nu mogen jullie zelf aan de slag."</a:t>
            </a:r>
          </a:p>
          <a:p>
            <a:r>
              <a:rPr lang="nl-NL" dirty="0"/>
              <a:t>"Het doel is niet dat jullie na vandaag maatvoerder zijn."</a:t>
            </a:r>
          </a:p>
          <a:p>
            <a:r>
              <a:rPr lang="nl-NL" dirty="0"/>
              <a:t>"Het doel is dat jullie begrijpen wat er gebeurt tussen een ontwerp en de werkelijkheid."</a:t>
            </a:r>
          </a:p>
          <a:p>
            <a:r>
              <a:rPr lang="nl-NL" dirty="0"/>
              <a:t>"Probeer vooral te ervaren wat er nodig is om een punt nauwkeurig terug te vinden of juist vast te leggen."</a:t>
            </a:r>
          </a:p>
          <a:p>
            <a:endParaRPr lang="nl-NL" dirty="0"/>
          </a:p>
        </p:txBody>
      </p:sp>
      <p:sp>
        <p:nvSpPr>
          <p:cNvPr id="4" name="Tijdelijke aanduiding voor dianummer 3">
            <a:extLst>
              <a:ext uri="{FF2B5EF4-FFF2-40B4-BE49-F238E27FC236}">
                <a16:creationId xmlns:a16="http://schemas.microsoft.com/office/drawing/2014/main" id="{FD917639-1DC0-A156-B167-9C803F126ED5}"/>
              </a:ext>
            </a:extLst>
          </p:cNvPr>
          <p:cNvSpPr>
            <a:spLocks noGrp="1"/>
          </p:cNvSpPr>
          <p:nvPr>
            <p:ph type="sldNum" sz="quarter" idx="5"/>
          </p:nvPr>
        </p:nvSpPr>
        <p:spPr/>
        <p:txBody>
          <a:bodyPr/>
          <a:lstStyle/>
          <a:p>
            <a:fld id="{30030480-933B-4C9D-9984-D8C4E9BDC363}" type="slidenum">
              <a:rPr lang="nl-NL" smtClean="0"/>
              <a:t>13</a:t>
            </a:fld>
            <a:endParaRPr lang="nl-NL"/>
          </a:p>
        </p:txBody>
      </p:sp>
    </p:spTree>
    <p:extLst>
      <p:ext uri="{BB962C8B-B14F-4D97-AF65-F5344CB8AC3E}">
        <p14:creationId xmlns:p14="http://schemas.microsoft.com/office/powerpoint/2010/main" val="249638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7285-BBC8-CD63-0D56-CE839EE457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C4C9A4-3FD5-6E7F-5D79-6EFB612717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108076-4647-95C4-CED0-9643DE472049}"/>
              </a:ext>
            </a:extLst>
          </p:cNvPr>
          <p:cNvSpPr>
            <a:spLocks noGrp="1"/>
          </p:cNvSpPr>
          <p:nvPr>
            <p:ph type="body" idx="1"/>
          </p:nvPr>
        </p:nvSpPr>
        <p:spPr/>
        <p:txBody>
          <a:bodyPr/>
          <a:lstStyle/>
          <a:p>
            <a:r>
              <a:rPr lang="nl-NL" b="1" dirty="0"/>
              <a:t>Afsluiting</a:t>
            </a:r>
          </a:p>
          <a:p>
            <a:r>
              <a:rPr lang="nl-NL" b="1" dirty="0"/>
              <a:t>Wat vertellen</a:t>
            </a:r>
            <a:endParaRPr lang="nl-NL" dirty="0"/>
          </a:p>
          <a:p>
            <a:r>
              <a:rPr lang="nl-NL" dirty="0"/>
              <a:t>"Niet iedere student wordt later landmeter."</a:t>
            </a:r>
          </a:p>
          <a:p>
            <a:r>
              <a:rPr lang="nl-NL" dirty="0"/>
              <a:t>"Maar iedere bouwkundige krijgt te maken met maatvoering, BIM, controles en digitale bouwprocessen."</a:t>
            </a:r>
          </a:p>
          <a:p>
            <a:r>
              <a:rPr lang="nl-NL" dirty="0"/>
              <a:t>"Als studenten begrijpen hoe een model gekoppeld wordt aan de werkelijkheid, begrijpen ze ook beter hoe moderne bouwprojecten functioneren."</a:t>
            </a:r>
          </a:p>
          <a:p>
            <a:r>
              <a:rPr lang="nl-NL" b="1" dirty="0"/>
              <a:t>Afsluiter</a:t>
            </a:r>
            <a:endParaRPr lang="nl-NL" dirty="0"/>
          </a:p>
          <a:p>
            <a:r>
              <a:rPr lang="nl-NL" dirty="0"/>
              <a:t>"Een total station brengt het ontwerp naar buiten. Een laserscanner brengt de werkelijkheid naar binnen. Samen vormen ze de basis van digitaal bouwen."</a:t>
            </a:r>
          </a:p>
          <a:p>
            <a:endParaRPr lang="nl-NL" dirty="0"/>
          </a:p>
        </p:txBody>
      </p:sp>
      <p:sp>
        <p:nvSpPr>
          <p:cNvPr id="4" name="Tijdelijke aanduiding voor dianummer 3">
            <a:extLst>
              <a:ext uri="{FF2B5EF4-FFF2-40B4-BE49-F238E27FC236}">
                <a16:creationId xmlns:a16="http://schemas.microsoft.com/office/drawing/2014/main" id="{770B4F16-FE76-26CF-28A5-68711700E47E}"/>
              </a:ext>
            </a:extLst>
          </p:cNvPr>
          <p:cNvSpPr>
            <a:spLocks noGrp="1"/>
          </p:cNvSpPr>
          <p:nvPr>
            <p:ph type="sldNum" sz="quarter" idx="5"/>
          </p:nvPr>
        </p:nvSpPr>
        <p:spPr/>
        <p:txBody>
          <a:bodyPr/>
          <a:lstStyle/>
          <a:p>
            <a:fld id="{30030480-933B-4C9D-9984-D8C4E9BDC363}" type="slidenum">
              <a:rPr lang="nl-NL" smtClean="0"/>
              <a:t>14</a:t>
            </a:fld>
            <a:endParaRPr lang="nl-NL"/>
          </a:p>
        </p:txBody>
      </p:sp>
    </p:spTree>
    <p:extLst>
      <p:ext uri="{BB962C8B-B14F-4D97-AF65-F5344CB8AC3E}">
        <p14:creationId xmlns:p14="http://schemas.microsoft.com/office/powerpoint/2010/main" val="423015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Opleiding</a:t>
            </a:r>
          </a:p>
          <a:p>
            <a:r>
              <a:rPr lang="nl-NL" dirty="0"/>
              <a:t>Achtergrond</a:t>
            </a:r>
          </a:p>
          <a:p>
            <a:endParaRPr lang="nl-NL" dirty="0"/>
          </a:p>
        </p:txBody>
      </p:sp>
      <p:sp>
        <p:nvSpPr>
          <p:cNvPr id="4" name="Tijdelijke aanduiding voor dianummer 3"/>
          <p:cNvSpPr>
            <a:spLocks noGrp="1"/>
          </p:cNvSpPr>
          <p:nvPr>
            <p:ph type="sldNum" sz="quarter" idx="5"/>
          </p:nvPr>
        </p:nvSpPr>
        <p:spPr/>
        <p:txBody>
          <a:bodyPr/>
          <a:lstStyle/>
          <a:p>
            <a:fld id="{E4746007-E06E-4BD7-B451-9DCC6ED9F0B4}" type="slidenum">
              <a:rPr lang="nl-NL" smtClean="0"/>
              <a:t>15</a:t>
            </a:fld>
            <a:endParaRPr lang="nl-NL"/>
          </a:p>
        </p:txBody>
      </p:sp>
    </p:spTree>
    <p:extLst>
      <p:ext uri="{BB962C8B-B14F-4D97-AF65-F5344CB8AC3E}">
        <p14:creationId xmlns:p14="http://schemas.microsoft.com/office/powerpoint/2010/main" val="308072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746007-E06E-4BD7-B451-9DCC6ED9F0B4}" type="slidenum">
              <a:rPr lang="nl-NL" smtClean="0"/>
              <a:t>16</a:t>
            </a:fld>
            <a:endParaRPr lang="nl-NL"/>
          </a:p>
        </p:txBody>
      </p:sp>
    </p:spTree>
    <p:extLst>
      <p:ext uri="{BB962C8B-B14F-4D97-AF65-F5344CB8AC3E}">
        <p14:creationId xmlns:p14="http://schemas.microsoft.com/office/powerpoint/2010/main" val="300732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Opleiding</a:t>
            </a:r>
          </a:p>
          <a:p>
            <a:r>
              <a:rPr lang="nl-NL" dirty="0"/>
              <a:t>Achtergrond</a:t>
            </a:r>
          </a:p>
          <a:p>
            <a:endParaRPr lang="nl-NL" dirty="0"/>
          </a:p>
        </p:txBody>
      </p:sp>
      <p:sp>
        <p:nvSpPr>
          <p:cNvPr id="4" name="Tijdelijke aanduiding voor dianummer 3"/>
          <p:cNvSpPr>
            <a:spLocks noGrp="1"/>
          </p:cNvSpPr>
          <p:nvPr>
            <p:ph type="sldNum" sz="quarter" idx="5"/>
          </p:nvPr>
        </p:nvSpPr>
        <p:spPr/>
        <p:txBody>
          <a:bodyPr/>
          <a:lstStyle/>
          <a:p>
            <a:fld id="{E4746007-E06E-4BD7-B451-9DCC6ED9F0B4}" type="slidenum">
              <a:rPr lang="nl-NL" smtClean="0"/>
              <a:t>17</a:t>
            </a:fld>
            <a:endParaRPr lang="nl-NL"/>
          </a:p>
        </p:txBody>
      </p:sp>
    </p:spTree>
    <p:extLst>
      <p:ext uri="{BB962C8B-B14F-4D97-AF65-F5344CB8AC3E}">
        <p14:creationId xmlns:p14="http://schemas.microsoft.com/office/powerpoint/2010/main" val="281129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030480-933B-4C9D-9984-D8C4E9BDC363}" type="slidenum">
              <a:rPr lang="nl-NL" smtClean="0"/>
              <a:t>2</a:t>
            </a:fld>
            <a:endParaRPr lang="nl-NL"/>
          </a:p>
        </p:txBody>
      </p:sp>
    </p:spTree>
    <p:extLst>
      <p:ext uri="{BB962C8B-B14F-4D97-AF65-F5344CB8AC3E}">
        <p14:creationId xmlns:p14="http://schemas.microsoft.com/office/powerpoint/2010/main" val="207003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030480-933B-4C9D-9984-D8C4E9BDC363}" type="slidenum">
              <a:rPr lang="nl-NL" smtClean="0"/>
              <a:t>3</a:t>
            </a:fld>
            <a:endParaRPr lang="nl-NL"/>
          </a:p>
        </p:txBody>
      </p:sp>
    </p:spTree>
    <p:extLst>
      <p:ext uri="{BB962C8B-B14F-4D97-AF65-F5344CB8AC3E}">
        <p14:creationId xmlns:p14="http://schemas.microsoft.com/office/powerpoint/2010/main" val="123542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Werkgebied</a:t>
            </a:r>
          </a:p>
        </p:txBody>
      </p:sp>
      <p:sp>
        <p:nvSpPr>
          <p:cNvPr id="4" name="Tijdelijke aanduiding voor dianummer 3"/>
          <p:cNvSpPr>
            <a:spLocks noGrp="1"/>
          </p:cNvSpPr>
          <p:nvPr>
            <p:ph type="sldNum" sz="quarter" idx="5"/>
          </p:nvPr>
        </p:nvSpPr>
        <p:spPr/>
        <p:txBody>
          <a:bodyPr/>
          <a:lstStyle/>
          <a:p>
            <a:fld id="{30030480-933B-4C9D-9984-D8C4E9BDC363}" type="slidenum">
              <a:rPr lang="nl-NL" smtClean="0"/>
              <a:t>4</a:t>
            </a:fld>
            <a:endParaRPr lang="nl-NL"/>
          </a:p>
        </p:txBody>
      </p:sp>
    </p:spTree>
    <p:extLst>
      <p:ext uri="{BB962C8B-B14F-4D97-AF65-F5344CB8AC3E}">
        <p14:creationId xmlns:p14="http://schemas.microsoft.com/office/powerpoint/2010/main" val="15081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7E821-D0E9-C566-2B84-507D492CD4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4AC5E6-A8BF-8AEE-185E-EA74614901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5C4CCD-9D5F-51D2-8925-AC13D630A9D5}"/>
              </a:ext>
            </a:extLst>
          </p:cNvPr>
          <p:cNvSpPr>
            <a:spLocks noGrp="1"/>
          </p:cNvSpPr>
          <p:nvPr>
            <p:ph type="body" idx="1"/>
          </p:nvPr>
        </p:nvSpPr>
        <p:spPr/>
        <p:txBody>
          <a:bodyPr/>
          <a:lstStyle/>
          <a:p>
            <a:r>
              <a:rPr lang="nl-NL" dirty="0"/>
              <a:t>"Goedemorgen allemaal. Vandaag gaan we kijken naar een onderdeel van de bouw waar veel mensen dagelijks mee werken, maar waar relatief weinig aandacht voor is in de opleiding: maatvoering."</a:t>
            </a:r>
          </a:p>
          <a:p>
            <a:r>
              <a:rPr lang="nl-NL" dirty="0"/>
              <a:t>"Ik wil jullie laten zien hoe een digitaal ontwerp uiteindelijk op de juiste plek in de werkelijkheid terechtkomt."</a:t>
            </a:r>
          </a:p>
          <a:p>
            <a:r>
              <a:rPr lang="nl-NL" dirty="0"/>
              <a:t>"We houden het praktisch. Niet te veel theorie, maar vooral ervaren hoe het werkt."</a:t>
            </a:r>
          </a:p>
          <a:p>
            <a:endParaRPr lang="nl-NL" dirty="0"/>
          </a:p>
        </p:txBody>
      </p:sp>
      <p:sp>
        <p:nvSpPr>
          <p:cNvPr id="4" name="Tijdelijke aanduiding voor dianummer 3">
            <a:extLst>
              <a:ext uri="{FF2B5EF4-FFF2-40B4-BE49-F238E27FC236}">
                <a16:creationId xmlns:a16="http://schemas.microsoft.com/office/drawing/2014/main" id="{53EC4867-5BF6-8E03-E0B7-2DCD64889BBB}"/>
              </a:ext>
            </a:extLst>
          </p:cNvPr>
          <p:cNvSpPr>
            <a:spLocks noGrp="1"/>
          </p:cNvSpPr>
          <p:nvPr>
            <p:ph type="sldNum" sz="quarter" idx="5"/>
          </p:nvPr>
        </p:nvSpPr>
        <p:spPr/>
        <p:txBody>
          <a:bodyPr/>
          <a:lstStyle/>
          <a:p>
            <a:fld id="{30030480-933B-4C9D-9984-D8C4E9BDC363}" type="slidenum">
              <a:rPr lang="nl-NL" smtClean="0"/>
              <a:t>5</a:t>
            </a:fld>
            <a:endParaRPr lang="nl-NL"/>
          </a:p>
        </p:txBody>
      </p:sp>
    </p:spTree>
    <p:extLst>
      <p:ext uri="{BB962C8B-B14F-4D97-AF65-F5344CB8AC3E}">
        <p14:creationId xmlns:p14="http://schemas.microsoft.com/office/powerpoint/2010/main" val="72065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4BF1C-F313-B5FC-727C-E5D72A5D60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BBB0E8-B098-B5FF-D91C-757F68F974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38B9C4-BC48-020E-4C10-83D4F784AFD5}"/>
              </a:ext>
            </a:extLst>
          </p:cNvPr>
          <p:cNvSpPr>
            <a:spLocks noGrp="1"/>
          </p:cNvSpPr>
          <p:nvPr>
            <p:ph type="body" idx="1"/>
          </p:nvPr>
        </p:nvSpPr>
        <p:spPr/>
        <p:txBody>
          <a:bodyPr/>
          <a:lstStyle/>
          <a:p>
            <a:r>
              <a:rPr lang="nl-NL" b="1" dirty="0"/>
              <a:t>Wat vertellen</a:t>
            </a:r>
            <a:endParaRPr lang="nl-NL" dirty="0"/>
          </a:p>
          <a:p>
            <a:r>
              <a:rPr lang="nl-NL" dirty="0"/>
              <a:t>"Een gebouw ontstaat tegenwoordig bijna altijd eerst digitaal. In een tekening, een BIM-model of een ontwerp."</a:t>
            </a:r>
          </a:p>
          <a:p>
            <a:r>
              <a:rPr lang="nl-NL" dirty="0"/>
              <a:t>"Maar uiteindelijk moet het gebouw ook daadwerkelijk buiten komen te staan."</a:t>
            </a:r>
          </a:p>
          <a:p>
            <a:r>
              <a:rPr lang="nl-NL" dirty="0"/>
              <a:t>"Daar zit een uitdaging. Hoe zorgen we ervoor dat wat de ontwerper heeft bedacht precies op de juiste plek gebouwd wordt?"</a:t>
            </a:r>
          </a:p>
          <a:p>
            <a:r>
              <a:rPr lang="nl-NL" dirty="0"/>
              <a:t>"Daar begint het vak van de landmeter of maatvoerder."</a:t>
            </a:r>
          </a:p>
          <a:p>
            <a:r>
              <a:rPr lang="nl-NL" b="1" dirty="0"/>
              <a:t>Vraag aan de groep</a:t>
            </a:r>
            <a:endParaRPr lang="nl-NL" dirty="0"/>
          </a:p>
          <a:p>
            <a:r>
              <a:rPr lang="nl-NL" dirty="0"/>
              <a:t>Wie heeft tijdens projecten wel eens discussie gehad over maten of posities op de bouwplaats?</a:t>
            </a:r>
          </a:p>
          <a:p>
            <a:endParaRPr lang="nl-NL" dirty="0"/>
          </a:p>
        </p:txBody>
      </p:sp>
      <p:sp>
        <p:nvSpPr>
          <p:cNvPr id="4" name="Tijdelijke aanduiding voor dianummer 3">
            <a:extLst>
              <a:ext uri="{FF2B5EF4-FFF2-40B4-BE49-F238E27FC236}">
                <a16:creationId xmlns:a16="http://schemas.microsoft.com/office/drawing/2014/main" id="{6ABA99A6-48C8-11B8-742C-79E6C8AC6828}"/>
              </a:ext>
            </a:extLst>
          </p:cNvPr>
          <p:cNvSpPr>
            <a:spLocks noGrp="1"/>
          </p:cNvSpPr>
          <p:nvPr>
            <p:ph type="sldNum" sz="quarter" idx="5"/>
          </p:nvPr>
        </p:nvSpPr>
        <p:spPr/>
        <p:txBody>
          <a:bodyPr/>
          <a:lstStyle/>
          <a:p>
            <a:fld id="{30030480-933B-4C9D-9984-D8C4E9BDC363}" type="slidenum">
              <a:rPr lang="nl-NL" smtClean="0"/>
              <a:t>6</a:t>
            </a:fld>
            <a:endParaRPr lang="nl-NL"/>
          </a:p>
        </p:txBody>
      </p:sp>
    </p:spTree>
    <p:extLst>
      <p:ext uri="{BB962C8B-B14F-4D97-AF65-F5344CB8AC3E}">
        <p14:creationId xmlns:p14="http://schemas.microsoft.com/office/powerpoint/2010/main" val="148014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6A48-2BAE-8812-ED2B-0188473A9E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C1653C-276A-ECB4-1E28-391992A96D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6B218D-2B16-9FA8-944C-E6B4B4832EC5}"/>
              </a:ext>
            </a:extLst>
          </p:cNvPr>
          <p:cNvSpPr>
            <a:spLocks noGrp="1"/>
          </p:cNvSpPr>
          <p:nvPr>
            <p:ph type="body" idx="1"/>
          </p:nvPr>
        </p:nvSpPr>
        <p:spPr/>
        <p:txBody>
          <a:bodyPr/>
          <a:lstStyle/>
          <a:p>
            <a:r>
              <a:rPr lang="nl-NL" b="1" dirty="0"/>
              <a:t>Schakel tussen ontwerp en werkelijkheid</a:t>
            </a:r>
          </a:p>
          <a:p>
            <a:r>
              <a:rPr lang="nl-NL" b="1" dirty="0"/>
              <a:t>Wat vertellen</a:t>
            </a:r>
            <a:endParaRPr lang="nl-NL" dirty="0"/>
          </a:p>
          <a:p>
            <a:r>
              <a:rPr lang="nl-NL" dirty="0"/>
              <a:t>"Ons werk bestaat eigenlijk uit twee richtingen."</a:t>
            </a:r>
          </a:p>
          <a:p>
            <a:r>
              <a:rPr lang="nl-NL" dirty="0"/>
              <a:t>"Bij uitzetten brengen we informatie uit het ontwerp naar buiten. Denk aan funderingen, wanden, kolommen of installaties."</a:t>
            </a:r>
          </a:p>
          <a:p>
            <a:r>
              <a:rPr lang="nl-NL" dirty="0"/>
              <a:t>"Bij inmeten doen we precies het tegenovergestelde. Dan brengen we de werkelijkheid terug naar het model of de tekening."</a:t>
            </a:r>
          </a:p>
          <a:p>
            <a:r>
              <a:rPr lang="nl-NL" dirty="0"/>
              <a:t>"Wij zijn eigenlijk de vertaler tussen de digitale en de fysieke wereld."</a:t>
            </a:r>
          </a:p>
          <a:p>
            <a:endParaRPr lang="nl-NL" dirty="0"/>
          </a:p>
        </p:txBody>
      </p:sp>
      <p:sp>
        <p:nvSpPr>
          <p:cNvPr id="4" name="Tijdelijke aanduiding voor dianummer 3">
            <a:extLst>
              <a:ext uri="{FF2B5EF4-FFF2-40B4-BE49-F238E27FC236}">
                <a16:creationId xmlns:a16="http://schemas.microsoft.com/office/drawing/2014/main" id="{08F9441A-CBFB-C498-438D-6FE634CF0CB6}"/>
              </a:ext>
            </a:extLst>
          </p:cNvPr>
          <p:cNvSpPr>
            <a:spLocks noGrp="1"/>
          </p:cNvSpPr>
          <p:nvPr>
            <p:ph type="sldNum" sz="quarter" idx="5"/>
          </p:nvPr>
        </p:nvSpPr>
        <p:spPr/>
        <p:txBody>
          <a:bodyPr/>
          <a:lstStyle/>
          <a:p>
            <a:fld id="{30030480-933B-4C9D-9984-D8C4E9BDC363}" type="slidenum">
              <a:rPr lang="nl-NL" smtClean="0"/>
              <a:t>7</a:t>
            </a:fld>
            <a:endParaRPr lang="nl-NL"/>
          </a:p>
        </p:txBody>
      </p:sp>
    </p:spTree>
    <p:extLst>
      <p:ext uri="{BB962C8B-B14F-4D97-AF65-F5344CB8AC3E}">
        <p14:creationId xmlns:p14="http://schemas.microsoft.com/office/powerpoint/2010/main" val="173702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6E9E-DF5F-0112-C960-0E0B9E8F4F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1FE4AA2-47C6-DBF4-32CA-B4A288267B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A87BF9-83FC-E936-03B3-8B80F9C2D9B2}"/>
              </a:ext>
            </a:extLst>
          </p:cNvPr>
          <p:cNvSpPr>
            <a:spLocks noGrp="1"/>
          </p:cNvSpPr>
          <p:nvPr>
            <p:ph type="body" idx="1"/>
          </p:nvPr>
        </p:nvSpPr>
        <p:spPr/>
        <p:txBody>
          <a:bodyPr/>
          <a:lstStyle/>
          <a:p>
            <a:r>
              <a:rPr lang="nl-NL" b="1" dirty="0"/>
              <a:t>Wat doet een total station?</a:t>
            </a:r>
          </a:p>
          <a:p>
            <a:r>
              <a:rPr lang="nl-NL" b="1" dirty="0"/>
              <a:t>Wat vertellen</a:t>
            </a:r>
            <a:endParaRPr lang="nl-NL" dirty="0"/>
          </a:p>
          <a:p>
            <a:r>
              <a:rPr lang="nl-NL" dirty="0"/>
              <a:t>"Dit instrument is het werkpaard van veel maatvoerders."</a:t>
            </a:r>
          </a:p>
          <a:p>
            <a:r>
              <a:rPr lang="nl-NL" dirty="0"/>
              <a:t>"Het meet hoeken en afstanden met een zeer hoge nauwkeurigheid."</a:t>
            </a:r>
          </a:p>
          <a:p>
            <a:r>
              <a:rPr lang="nl-NL" dirty="0"/>
              <a:t>"Op basis daarvan berekent het de exacte positie van een punt."</a:t>
            </a:r>
          </a:p>
          <a:p>
            <a:r>
              <a:rPr lang="nl-NL" dirty="0"/>
              <a:t>"Maar voordat we iets kunnen meten, moeten we eerst een veel belangrijkere vraag beantwoorden."</a:t>
            </a:r>
          </a:p>
          <a:p>
            <a:r>
              <a:rPr lang="nl-NL" b="1" dirty="0"/>
              <a:t>Vraag aan groep</a:t>
            </a:r>
            <a:endParaRPr lang="nl-NL" dirty="0"/>
          </a:p>
          <a:p>
            <a:r>
              <a:rPr lang="nl-NL" dirty="0"/>
              <a:t>Hoe weet het apparaat eigenlijk waar hij zelf staat?</a:t>
            </a:r>
          </a:p>
          <a:p>
            <a:endParaRPr lang="nl-NL" dirty="0"/>
          </a:p>
        </p:txBody>
      </p:sp>
      <p:sp>
        <p:nvSpPr>
          <p:cNvPr id="4" name="Tijdelijke aanduiding voor dianummer 3">
            <a:extLst>
              <a:ext uri="{FF2B5EF4-FFF2-40B4-BE49-F238E27FC236}">
                <a16:creationId xmlns:a16="http://schemas.microsoft.com/office/drawing/2014/main" id="{3F45B163-12C8-8063-7C9A-B63AE7696AFE}"/>
              </a:ext>
            </a:extLst>
          </p:cNvPr>
          <p:cNvSpPr>
            <a:spLocks noGrp="1"/>
          </p:cNvSpPr>
          <p:nvPr>
            <p:ph type="sldNum" sz="quarter" idx="5"/>
          </p:nvPr>
        </p:nvSpPr>
        <p:spPr/>
        <p:txBody>
          <a:bodyPr/>
          <a:lstStyle/>
          <a:p>
            <a:fld id="{30030480-933B-4C9D-9984-D8C4E9BDC363}" type="slidenum">
              <a:rPr lang="nl-NL" smtClean="0"/>
              <a:t>8</a:t>
            </a:fld>
            <a:endParaRPr lang="nl-NL"/>
          </a:p>
        </p:txBody>
      </p:sp>
    </p:spTree>
    <p:extLst>
      <p:ext uri="{BB962C8B-B14F-4D97-AF65-F5344CB8AC3E}">
        <p14:creationId xmlns:p14="http://schemas.microsoft.com/office/powerpoint/2010/main" val="194618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F148-E5F1-CE78-54E3-D1319FFE5E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87F051-6ADB-5248-2F76-01E749ED35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97FA30-7F0E-CF2C-6D1A-9E343A960B05}"/>
              </a:ext>
            </a:extLst>
          </p:cNvPr>
          <p:cNvSpPr>
            <a:spLocks noGrp="1"/>
          </p:cNvSpPr>
          <p:nvPr>
            <p:ph type="body" idx="1"/>
          </p:nvPr>
        </p:nvSpPr>
        <p:spPr/>
        <p:txBody>
          <a:bodyPr/>
          <a:lstStyle/>
          <a:p>
            <a:r>
              <a:rPr lang="nl-NL" b="1" dirty="0"/>
              <a:t>Eerst jezelf lokaliseren</a:t>
            </a:r>
          </a:p>
          <a:p>
            <a:r>
              <a:rPr lang="nl-NL" b="1" dirty="0"/>
              <a:t>Wat vertellen</a:t>
            </a:r>
            <a:endParaRPr lang="nl-NL" dirty="0"/>
          </a:p>
          <a:p>
            <a:r>
              <a:rPr lang="nl-NL" dirty="0"/>
              <a:t>"Een total station heeft eigenlijk hetzelfde probleem als een mens die in een vreemde stad staat."</a:t>
            </a:r>
          </a:p>
          <a:p>
            <a:r>
              <a:rPr lang="nl-NL" dirty="0"/>
              <a:t>"Voordat je kunt vertellen waar iets anders staat, moet je eerst weten waar je zelf bent."</a:t>
            </a:r>
          </a:p>
          <a:p>
            <a:r>
              <a:rPr lang="nl-NL" dirty="0"/>
              <a:t>"Daarom koppelen we het instrument aan bekende punten met bekende coördinaten."</a:t>
            </a:r>
          </a:p>
          <a:p>
            <a:r>
              <a:rPr lang="nl-NL" dirty="0"/>
              <a:t>"Vanaf dat moment spreekt het apparaat dezelfde taal als de tekening, het BIM-model en de bouwplaats."</a:t>
            </a:r>
          </a:p>
          <a:p>
            <a:r>
              <a:rPr lang="nl-NL" dirty="0"/>
              <a:t>"Dat noemen we werken in een coördinatenstelsel."</a:t>
            </a:r>
          </a:p>
          <a:p>
            <a:endParaRPr lang="nl-NL" dirty="0"/>
          </a:p>
        </p:txBody>
      </p:sp>
      <p:sp>
        <p:nvSpPr>
          <p:cNvPr id="4" name="Tijdelijke aanduiding voor dianummer 3">
            <a:extLst>
              <a:ext uri="{FF2B5EF4-FFF2-40B4-BE49-F238E27FC236}">
                <a16:creationId xmlns:a16="http://schemas.microsoft.com/office/drawing/2014/main" id="{B04BD0CD-E045-790D-EC44-1BFE706BA67A}"/>
              </a:ext>
            </a:extLst>
          </p:cNvPr>
          <p:cNvSpPr>
            <a:spLocks noGrp="1"/>
          </p:cNvSpPr>
          <p:nvPr>
            <p:ph type="sldNum" sz="quarter" idx="5"/>
          </p:nvPr>
        </p:nvSpPr>
        <p:spPr/>
        <p:txBody>
          <a:bodyPr/>
          <a:lstStyle/>
          <a:p>
            <a:fld id="{30030480-933B-4C9D-9984-D8C4E9BDC363}" type="slidenum">
              <a:rPr lang="nl-NL" smtClean="0"/>
              <a:t>9</a:t>
            </a:fld>
            <a:endParaRPr lang="nl-NL"/>
          </a:p>
        </p:txBody>
      </p:sp>
    </p:spTree>
    <p:extLst>
      <p:ext uri="{BB962C8B-B14F-4D97-AF65-F5344CB8AC3E}">
        <p14:creationId xmlns:p14="http://schemas.microsoft.com/office/powerpoint/2010/main" val="394552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120D579F-985B-4BEF-BF30-55455EBAE2C9}"/>
              </a:ext>
            </a:extLst>
          </p:cNvPr>
          <p:cNvSpPr>
            <a:spLocks noGrp="1"/>
          </p:cNvSpPr>
          <p:nvPr>
            <p:ph type="dt" sz="half" idx="10"/>
          </p:nvPr>
        </p:nvSpPr>
        <p:spPr/>
        <p:txBody>
          <a:bodyPr/>
          <a:lstStyle>
            <a:lvl1pPr>
              <a:defRPr/>
            </a:lvl1pPr>
          </a:lstStyle>
          <a:p>
            <a:pPr>
              <a:defRPr/>
            </a:pPr>
            <a:fld id="{E5E73162-0AB7-4408-8E40-1F31FCC00CA5}"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DB744CB1-1DEB-4A65-A454-71C1DE930B11}"/>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2EF8D9D8-4D29-45B6-A434-5AF0FEDD3429}"/>
              </a:ext>
            </a:extLst>
          </p:cNvPr>
          <p:cNvSpPr>
            <a:spLocks noGrp="1"/>
          </p:cNvSpPr>
          <p:nvPr>
            <p:ph type="sldNum" sz="quarter" idx="12"/>
          </p:nvPr>
        </p:nvSpPr>
        <p:spPr/>
        <p:txBody>
          <a:bodyPr/>
          <a:lstStyle>
            <a:lvl1pPr>
              <a:defRPr/>
            </a:lvl1pPr>
          </a:lstStyle>
          <a:p>
            <a:pPr>
              <a:defRPr/>
            </a:pPr>
            <a:fld id="{B6351E01-9685-47E6-8AC7-31767E6DB921}" type="slidenum">
              <a:rPr lang="nl-NL"/>
              <a:pPr>
                <a:defRPr/>
              </a:pPr>
              <a:t>‹nr.›</a:t>
            </a:fld>
            <a:endParaRPr lang="nl-NL"/>
          </a:p>
        </p:txBody>
      </p:sp>
    </p:spTree>
    <p:extLst>
      <p:ext uri="{BB962C8B-B14F-4D97-AF65-F5344CB8AC3E}">
        <p14:creationId xmlns:p14="http://schemas.microsoft.com/office/powerpoint/2010/main" val="258114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AF303E-C7B9-406B-B898-7BFB78820DDB}"/>
              </a:ext>
            </a:extLst>
          </p:cNvPr>
          <p:cNvSpPr>
            <a:spLocks noGrp="1"/>
          </p:cNvSpPr>
          <p:nvPr>
            <p:ph type="dt" sz="half" idx="10"/>
          </p:nvPr>
        </p:nvSpPr>
        <p:spPr/>
        <p:txBody>
          <a:bodyPr/>
          <a:lstStyle>
            <a:lvl1pPr>
              <a:defRPr/>
            </a:lvl1pPr>
          </a:lstStyle>
          <a:p>
            <a:pPr>
              <a:defRPr/>
            </a:pPr>
            <a:fld id="{E12CB2BD-901A-440F-B6AB-AD59735DCD8A}"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35B3849E-A9E6-4092-B809-2A4C7697540A}"/>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53FE618C-D9CC-4BA4-8F5F-3D50510ADE19}"/>
              </a:ext>
            </a:extLst>
          </p:cNvPr>
          <p:cNvSpPr>
            <a:spLocks noGrp="1"/>
          </p:cNvSpPr>
          <p:nvPr>
            <p:ph type="sldNum" sz="quarter" idx="12"/>
          </p:nvPr>
        </p:nvSpPr>
        <p:spPr/>
        <p:txBody>
          <a:bodyPr/>
          <a:lstStyle>
            <a:lvl1pPr>
              <a:defRPr/>
            </a:lvl1pPr>
          </a:lstStyle>
          <a:p>
            <a:pPr>
              <a:defRPr/>
            </a:pPr>
            <a:fld id="{46EDAB60-990F-4DD2-B6D9-77A60ABF0B3F}" type="slidenum">
              <a:rPr lang="nl-NL"/>
              <a:pPr>
                <a:defRPr/>
              </a:pPr>
              <a:t>‹nr.›</a:t>
            </a:fld>
            <a:endParaRPr lang="nl-NL"/>
          </a:p>
        </p:txBody>
      </p:sp>
    </p:spTree>
    <p:extLst>
      <p:ext uri="{BB962C8B-B14F-4D97-AF65-F5344CB8AC3E}">
        <p14:creationId xmlns:p14="http://schemas.microsoft.com/office/powerpoint/2010/main" val="301853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2C6D50-D9A1-45B0-A665-2EEEAD6F9AB8}"/>
              </a:ext>
            </a:extLst>
          </p:cNvPr>
          <p:cNvSpPr>
            <a:spLocks noGrp="1"/>
          </p:cNvSpPr>
          <p:nvPr>
            <p:ph type="dt" sz="half" idx="10"/>
          </p:nvPr>
        </p:nvSpPr>
        <p:spPr/>
        <p:txBody>
          <a:bodyPr/>
          <a:lstStyle>
            <a:lvl1pPr>
              <a:defRPr/>
            </a:lvl1pPr>
          </a:lstStyle>
          <a:p>
            <a:pPr>
              <a:defRPr/>
            </a:pPr>
            <a:fld id="{2EFA2608-EF1D-4228-84D9-580FADB20942}"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57872494-D89A-4C6C-A2D2-AB2814700A1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3404F99-0F3F-4345-BB19-9D40B0F6D9FE}"/>
              </a:ext>
            </a:extLst>
          </p:cNvPr>
          <p:cNvSpPr>
            <a:spLocks noGrp="1"/>
          </p:cNvSpPr>
          <p:nvPr>
            <p:ph type="sldNum" sz="quarter" idx="12"/>
          </p:nvPr>
        </p:nvSpPr>
        <p:spPr/>
        <p:txBody>
          <a:bodyPr/>
          <a:lstStyle>
            <a:lvl1pPr>
              <a:defRPr/>
            </a:lvl1pPr>
          </a:lstStyle>
          <a:p>
            <a:pPr>
              <a:defRPr/>
            </a:pPr>
            <a:fld id="{A30827C0-6568-4775-894D-77BDE4778327}" type="slidenum">
              <a:rPr lang="nl-NL"/>
              <a:pPr>
                <a:defRPr/>
              </a:pPr>
              <a:t>‹nr.›</a:t>
            </a:fld>
            <a:endParaRPr lang="nl-NL"/>
          </a:p>
        </p:txBody>
      </p:sp>
    </p:spTree>
    <p:extLst>
      <p:ext uri="{BB962C8B-B14F-4D97-AF65-F5344CB8AC3E}">
        <p14:creationId xmlns:p14="http://schemas.microsoft.com/office/powerpoint/2010/main" val="400358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A28D18-1D45-4930-999A-21D4D3EF888C}"/>
              </a:ext>
            </a:extLst>
          </p:cNvPr>
          <p:cNvSpPr>
            <a:spLocks noGrp="1"/>
          </p:cNvSpPr>
          <p:nvPr>
            <p:ph type="dt" sz="half" idx="10"/>
          </p:nvPr>
        </p:nvSpPr>
        <p:spPr/>
        <p:txBody>
          <a:bodyPr/>
          <a:lstStyle>
            <a:lvl1pPr>
              <a:defRPr/>
            </a:lvl1pPr>
          </a:lstStyle>
          <a:p>
            <a:pPr>
              <a:defRPr/>
            </a:pPr>
            <a:fld id="{0438F5A5-91DA-4900-9565-F445AB4E9A9D}"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D6788179-AD07-40A7-96A9-DE5197732E1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0A7D8F1-EB43-4F1F-9425-E40B2E53A315}"/>
              </a:ext>
            </a:extLst>
          </p:cNvPr>
          <p:cNvSpPr>
            <a:spLocks noGrp="1"/>
          </p:cNvSpPr>
          <p:nvPr>
            <p:ph type="sldNum" sz="quarter" idx="12"/>
          </p:nvPr>
        </p:nvSpPr>
        <p:spPr/>
        <p:txBody>
          <a:bodyPr/>
          <a:lstStyle>
            <a:lvl1pPr>
              <a:defRPr/>
            </a:lvl1pPr>
          </a:lstStyle>
          <a:p>
            <a:pPr>
              <a:defRPr/>
            </a:pPr>
            <a:fld id="{C9B05357-35B2-4C21-8BE3-3F8283D7F196}" type="slidenum">
              <a:rPr lang="nl-NL"/>
              <a:pPr>
                <a:defRPr/>
              </a:pPr>
              <a:t>‹nr.›</a:t>
            </a:fld>
            <a:endParaRPr lang="nl-NL"/>
          </a:p>
        </p:txBody>
      </p:sp>
    </p:spTree>
    <p:extLst>
      <p:ext uri="{BB962C8B-B14F-4D97-AF65-F5344CB8AC3E}">
        <p14:creationId xmlns:p14="http://schemas.microsoft.com/office/powerpoint/2010/main" val="41111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AB608B3B-E243-45CC-B9BB-DE7488DB45A2}"/>
              </a:ext>
            </a:extLst>
          </p:cNvPr>
          <p:cNvSpPr>
            <a:spLocks noGrp="1"/>
          </p:cNvSpPr>
          <p:nvPr>
            <p:ph type="dt" sz="half" idx="10"/>
          </p:nvPr>
        </p:nvSpPr>
        <p:spPr/>
        <p:txBody>
          <a:bodyPr/>
          <a:lstStyle>
            <a:lvl1pPr>
              <a:defRPr/>
            </a:lvl1pPr>
          </a:lstStyle>
          <a:p>
            <a:pPr>
              <a:defRPr/>
            </a:pPr>
            <a:fld id="{E087EE4D-436A-4939-9246-A2FC9BAD3E57}"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1EC31288-A246-47DD-9859-19DB3147F650}"/>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B1C1C0E-3FF9-434B-A846-EE5057F4AFBE}"/>
              </a:ext>
            </a:extLst>
          </p:cNvPr>
          <p:cNvSpPr>
            <a:spLocks noGrp="1"/>
          </p:cNvSpPr>
          <p:nvPr>
            <p:ph type="sldNum" sz="quarter" idx="12"/>
          </p:nvPr>
        </p:nvSpPr>
        <p:spPr/>
        <p:txBody>
          <a:bodyPr/>
          <a:lstStyle>
            <a:lvl1pPr>
              <a:defRPr/>
            </a:lvl1pPr>
          </a:lstStyle>
          <a:p>
            <a:pPr>
              <a:defRPr/>
            </a:pPr>
            <a:fld id="{614D9DAB-C22A-4612-B810-7AD1EA7C01F8}" type="slidenum">
              <a:rPr lang="nl-NL"/>
              <a:pPr>
                <a:defRPr/>
              </a:pPr>
              <a:t>‹nr.›</a:t>
            </a:fld>
            <a:endParaRPr lang="nl-NL"/>
          </a:p>
        </p:txBody>
      </p:sp>
    </p:spTree>
    <p:extLst>
      <p:ext uri="{BB962C8B-B14F-4D97-AF65-F5344CB8AC3E}">
        <p14:creationId xmlns:p14="http://schemas.microsoft.com/office/powerpoint/2010/main" val="370878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5BE88053-81BC-468A-AE97-1D5F566E6CA7}"/>
              </a:ext>
            </a:extLst>
          </p:cNvPr>
          <p:cNvSpPr>
            <a:spLocks noGrp="1"/>
          </p:cNvSpPr>
          <p:nvPr>
            <p:ph type="dt" sz="half" idx="10"/>
          </p:nvPr>
        </p:nvSpPr>
        <p:spPr/>
        <p:txBody>
          <a:bodyPr/>
          <a:lstStyle>
            <a:lvl1pPr>
              <a:defRPr/>
            </a:lvl1pPr>
          </a:lstStyle>
          <a:p>
            <a:pPr>
              <a:defRPr/>
            </a:pPr>
            <a:fld id="{4B5E6D07-A018-4CA5-8467-46B6888E5D43}" type="datetimeFigureOut">
              <a:rPr lang="nl-NL"/>
              <a:pPr>
                <a:defRPr/>
              </a:pPr>
              <a:t>8-6-2026</a:t>
            </a:fld>
            <a:endParaRPr lang="nl-NL"/>
          </a:p>
        </p:txBody>
      </p:sp>
      <p:sp>
        <p:nvSpPr>
          <p:cNvPr id="6" name="Tijdelijke aanduiding voor voettekst 4">
            <a:extLst>
              <a:ext uri="{FF2B5EF4-FFF2-40B4-BE49-F238E27FC236}">
                <a16:creationId xmlns:a16="http://schemas.microsoft.com/office/drawing/2014/main" id="{84D5862F-0AE1-4DD2-BA91-14BAD597AB5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4FD21313-CE09-4B3B-B438-A48D8997B70E}"/>
              </a:ext>
            </a:extLst>
          </p:cNvPr>
          <p:cNvSpPr>
            <a:spLocks noGrp="1"/>
          </p:cNvSpPr>
          <p:nvPr>
            <p:ph type="sldNum" sz="quarter" idx="12"/>
          </p:nvPr>
        </p:nvSpPr>
        <p:spPr/>
        <p:txBody>
          <a:bodyPr/>
          <a:lstStyle>
            <a:lvl1pPr>
              <a:defRPr/>
            </a:lvl1pPr>
          </a:lstStyle>
          <a:p>
            <a:pPr>
              <a:defRPr/>
            </a:pPr>
            <a:fld id="{04C00C95-2AAE-469E-9FF2-FE3C3E9DD385}" type="slidenum">
              <a:rPr lang="nl-NL"/>
              <a:pPr>
                <a:defRPr/>
              </a:pPr>
              <a:t>‹nr.›</a:t>
            </a:fld>
            <a:endParaRPr lang="nl-NL"/>
          </a:p>
        </p:txBody>
      </p:sp>
    </p:spTree>
    <p:extLst>
      <p:ext uri="{BB962C8B-B14F-4D97-AF65-F5344CB8AC3E}">
        <p14:creationId xmlns:p14="http://schemas.microsoft.com/office/powerpoint/2010/main" val="55544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2936402-2311-49D2-BE9D-BD2EFE650390}"/>
              </a:ext>
            </a:extLst>
          </p:cNvPr>
          <p:cNvSpPr>
            <a:spLocks noGrp="1"/>
          </p:cNvSpPr>
          <p:nvPr>
            <p:ph type="dt" sz="half" idx="10"/>
          </p:nvPr>
        </p:nvSpPr>
        <p:spPr/>
        <p:txBody>
          <a:bodyPr/>
          <a:lstStyle>
            <a:lvl1pPr>
              <a:defRPr/>
            </a:lvl1pPr>
          </a:lstStyle>
          <a:p>
            <a:pPr>
              <a:defRPr/>
            </a:pPr>
            <a:fld id="{04E6FE6D-C18B-43EC-91E0-930E5C4418E3}" type="datetimeFigureOut">
              <a:rPr lang="nl-NL"/>
              <a:pPr>
                <a:defRPr/>
              </a:pPr>
              <a:t>8-6-2026</a:t>
            </a:fld>
            <a:endParaRPr lang="nl-NL"/>
          </a:p>
        </p:txBody>
      </p:sp>
      <p:sp>
        <p:nvSpPr>
          <p:cNvPr id="8" name="Tijdelijke aanduiding voor voettekst 4">
            <a:extLst>
              <a:ext uri="{FF2B5EF4-FFF2-40B4-BE49-F238E27FC236}">
                <a16:creationId xmlns:a16="http://schemas.microsoft.com/office/drawing/2014/main" id="{61463074-42FB-4ED5-A5E1-329089F94063}"/>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300F1EDF-53F7-414E-8BBF-E1110B9B951A}"/>
              </a:ext>
            </a:extLst>
          </p:cNvPr>
          <p:cNvSpPr>
            <a:spLocks noGrp="1"/>
          </p:cNvSpPr>
          <p:nvPr>
            <p:ph type="sldNum" sz="quarter" idx="12"/>
          </p:nvPr>
        </p:nvSpPr>
        <p:spPr/>
        <p:txBody>
          <a:bodyPr/>
          <a:lstStyle>
            <a:lvl1pPr>
              <a:defRPr/>
            </a:lvl1pPr>
          </a:lstStyle>
          <a:p>
            <a:pPr>
              <a:defRPr/>
            </a:pPr>
            <a:fld id="{3DA9BDF6-0996-4107-813F-A0681A7011B8}" type="slidenum">
              <a:rPr lang="nl-NL"/>
              <a:pPr>
                <a:defRPr/>
              </a:pPr>
              <a:t>‹nr.›</a:t>
            </a:fld>
            <a:endParaRPr lang="nl-NL"/>
          </a:p>
        </p:txBody>
      </p:sp>
    </p:spTree>
    <p:extLst>
      <p:ext uri="{BB962C8B-B14F-4D97-AF65-F5344CB8AC3E}">
        <p14:creationId xmlns:p14="http://schemas.microsoft.com/office/powerpoint/2010/main" val="139329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0111002E-AF6C-4AAB-ACD2-8C4B7B844F8E}"/>
              </a:ext>
            </a:extLst>
          </p:cNvPr>
          <p:cNvSpPr>
            <a:spLocks noGrp="1"/>
          </p:cNvSpPr>
          <p:nvPr>
            <p:ph type="dt" sz="half" idx="10"/>
          </p:nvPr>
        </p:nvSpPr>
        <p:spPr/>
        <p:txBody>
          <a:bodyPr/>
          <a:lstStyle>
            <a:lvl1pPr>
              <a:defRPr/>
            </a:lvl1pPr>
          </a:lstStyle>
          <a:p>
            <a:pPr>
              <a:defRPr/>
            </a:pPr>
            <a:fld id="{58F1172D-4F9D-4B3C-9701-6F7DB0D1308F}" type="datetimeFigureOut">
              <a:rPr lang="nl-NL"/>
              <a:pPr>
                <a:defRPr/>
              </a:pPr>
              <a:t>8-6-2026</a:t>
            </a:fld>
            <a:endParaRPr lang="nl-NL"/>
          </a:p>
        </p:txBody>
      </p:sp>
      <p:sp>
        <p:nvSpPr>
          <p:cNvPr id="4" name="Tijdelijke aanduiding voor voettekst 4">
            <a:extLst>
              <a:ext uri="{FF2B5EF4-FFF2-40B4-BE49-F238E27FC236}">
                <a16:creationId xmlns:a16="http://schemas.microsoft.com/office/drawing/2014/main" id="{658D2C85-1EA8-426A-B870-CF3CDE884FC8}"/>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5727D8C-926D-4379-801C-89E1F4716590}"/>
              </a:ext>
            </a:extLst>
          </p:cNvPr>
          <p:cNvSpPr>
            <a:spLocks noGrp="1"/>
          </p:cNvSpPr>
          <p:nvPr>
            <p:ph type="sldNum" sz="quarter" idx="12"/>
          </p:nvPr>
        </p:nvSpPr>
        <p:spPr/>
        <p:txBody>
          <a:bodyPr/>
          <a:lstStyle>
            <a:lvl1pPr>
              <a:defRPr/>
            </a:lvl1pPr>
          </a:lstStyle>
          <a:p>
            <a:pPr>
              <a:defRPr/>
            </a:pPr>
            <a:fld id="{86C86D30-90D0-404B-B28D-8913FAFB3962}" type="slidenum">
              <a:rPr lang="nl-NL"/>
              <a:pPr>
                <a:defRPr/>
              </a:pPr>
              <a:t>‹nr.›</a:t>
            </a:fld>
            <a:endParaRPr lang="nl-NL"/>
          </a:p>
        </p:txBody>
      </p:sp>
    </p:spTree>
    <p:extLst>
      <p:ext uri="{BB962C8B-B14F-4D97-AF65-F5344CB8AC3E}">
        <p14:creationId xmlns:p14="http://schemas.microsoft.com/office/powerpoint/2010/main" val="240371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808E10DE-3273-4050-8802-464D48755802}"/>
              </a:ext>
            </a:extLst>
          </p:cNvPr>
          <p:cNvSpPr>
            <a:spLocks noGrp="1"/>
          </p:cNvSpPr>
          <p:nvPr>
            <p:ph type="dt" sz="half" idx="10"/>
          </p:nvPr>
        </p:nvSpPr>
        <p:spPr/>
        <p:txBody>
          <a:bodyPr/>
          <a:lstStyle>
            <a:lvl1pPr>
              <a:defRPr/>
            </a:lvl1pPr>
          </a:lstStyle>
          <a:p>
            <a:pPr>
              <a:defRPr/>
            </a:pPr>
            <a:fld id="{3AC77793-6E53-44D9-B507-92BDF0AB6C51}" type="datetimeFigureOut">
              <a:rPr lang="nl-NL"/>
              <a:pPr>
                <a:defRPr/>
              </a:pPr>
              <a:t>8-6-2026</a:t>
            </a:fld>
            <a:endParaRPr lang="nl-NL"/>
          </a:p>
        </p:txBody>
      </p:sp>
      <p:sp>
        <p:nvSpPr>
          <p:cNvPr id="3" name="Tijdelijke aanduiding voor voettekst 4">
            <a:extLst>
              <a:ext uri="{FF2B5EF4-FFF2-40B4-BE49-F238E27FC236}">
                <a16:creationId xmlns:a16="http://schemas.microsoft.com/office/drawing/2014/main" id="{5AEFA1D2-0D1C-4F95-A5C0-AEA7F230A70E}"/>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D5811F27-8E41-4CE3-A0EF-B098018F5CDE}"/>
              </a:ext>
            </a:extLst>
          </p:cNvPr>
          <p:cNvSpPr>
            <a:spLocks noGrp="1"/>
          </p:cNvSpPr>
          <p:nvPr>
            <p:ph type="sldNum" sz="quarter" idx="12"/>
          </p:nvPr>
        </p:nvSpPr>
        <p:spPr/>
        <p:txBody>
          <a:bodyPr/>
          <a:lstStyle>
            <a:lvl1pPr>
              <a:defRPr/>
            </a:lvl1pPr>
          </a:lstStyle>
          <a:p>
            <a:pPr>
              <a:defRPr/>
            </a:pPr>
            <a:fld id="{94611E43-7B83-4630-8134-4C9B645F6FC8}" type="slidenum">
              <a:rPr lang="nl-NL"/>
              <a:pPr>
                <a:defRPr/>
              </a:pPr>
              <a:t>‹nr.›</a:t>
            </a:fld>
            <a:endParaRPr lang="nl-NL"/>
          </a:p>
        </p:txBody>
      </p:sp>
    </p:spTree>
    <p:extLst>
      <p:ext uri="{BB962C8B-B14F-4D97-AF65-F5344CB8AC3E}">
        <p14:creationId xmlns:p14="http://schemas.microsoft.com/office/powerpoint/2010/main" val="84000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AD7F01C6-0EA0-43C1-ADDC-A3904F452B7A}"/>
              </a:ext>
            </a:extLst>
          </p:cNvPr>
          <p:cNvSpPr>
            <a:spLocks noGrp="1"/>
          </p:cNvSpPr>
          <p:nvPr>
            <p:ph type="dt" sz="half" idx="10"/>
          </p:nvPr>
        </p:nvSpPr>
        <p:spPr/>
        <p:txBody>
          <a:bodyPr/>
          <a:lstStyle>
            <a:lvl1pPr>
              <a:defRPr/>
            </a:lvl1pPr>
          </a:lstStyle>
          <a:p>
            <a:pPr>
              <a:defRPr/>
            </a:pPr>
            <a:fld id="{4287C0BE-FE7C-49EE-B91C-830FAA66C4F9}" type="datetimeFigureOut">
              <a:rPr lang="nl-NL"/>
              <a:pPr>
                <a:defRPr/>
              </a:pPr>
              <a:t>8-6-2026</a:t>
            </a:fld>
            <a:endParaRPr lang="nl-NL"/>
          </a:p>
        </p:txBody>
      </p:sp>
      <p:sp>
        <p:nvSpPr>
          <p:cNvPr id="6" name="Tijdelijke aanduiding voor voettekst 4">
            <a:extLst>
              <a:ext uri="{FF2B5EF4-FFF2-40B4-BE49-F238E27FC236}">
                <a16:creationId xmlns:a16="http://schemas.microsoft.com/office/drawing/2014/main" id="{C19736A5-9D67-4CE8-9714-A2DD9358E461}"/>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7EAE7AC8-677D-46FE-BF5E-2888EF6E5485}"/>
              </a:ext>
            </a:extLst>
          </p:cNvPr>
          <p:cNvSpPr>
            <a:spLocks noGrp="1"/>
          </p:cNvSpPr>
          <p:nvPr>
            <p:ph type="sldNum" sz="quarter" idx="12"/>
          </p:nvPr>
        </p:nvSpPr>
        <p:spPr/>
        <p:txBody>
          <a:bodyPr/>
          <a:lstStyle>
            <a:lvl1pPr>
              <a:defRPr/>
            </a:lvl1pPr>
          </a:lstStyle>
          <a:p>
            <a:pPr>
              <a:defRPr/>
            </a:pPr>
            <a:fld id="{797C392F-C0E6-41E3-9004-1520288BBC2C}" type="slidenum">
              <a:rPr lang="nl-NL"/>
              <a:pPr>
                <a:defRPr/>
              </a:pPr>
              <a:t>‹nr.›</a:t>
            </a:fld>
            <a:endParaRPr lang="nl-NL"/>
          </a:p>
        </p:txBody>
      </p:sp>
    </p:spTree>
    <p:extLst>
      <p:ext uri="{BB962C8B-B14F-4D97-AF65-F5344CB8AC3E}">
        <p14:creationId xmlns:p14="http://schemas.microsoft.com/office/powerpoint/2010/main" val="276114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097DFADB-6C9C-405D-907F-6F668B827AC4}"/>
              </a:ext>
            </a:extLst>
          </p:cNvPr>
          <p:cNvSpPr>
            <a:spLocks noGrp="1"/>
          </p:cNvSpPr>
          <p:nvPr>
            <p:ph type="dt" sz="half" idx="10"/>
          </p:nvPr>
        </p:nvSpPr>
        <p:spPr/>
        <p:txBody>
          <a:bodyPr/>
          <a:lstStyle>
            <a:lvl1pPr>
              <a:defRPr/>
            </a:lvl1pPr>
          </a:lstStyle>
          <a:p>
            <a:pPr>
              <a:defRPr/>
            </a:pPr>
            <a:fld id="{4886C258-C23B-44EE-8772-8607236187CF}" type="datetimeFigureOut">
              <a:rPr lang="nl-NL"/>
              <a:pPr>
                <a:defRPr/>
              </a:pPr>
              <a:t>8-6-2026</a:t>
            </a:fld>
            <a:endParaRPr lang="nl-NL"/>
          </a:p>
        </p:txBody>
      </p:sp>
      <p:sp>
        <p:nvSpPr>
          <p:cNvPr id="6" name="Tijdelijke aanduiding voor voettekst 4">
            <a:extLst>
              <a:ext uri="{FF2B5EF4-FFF2-40B4-BE49-F238E27FC236}">
                <a16:creationId xmlns:a16="http://schemas.microsoft.com/office/drawing/2014/main" id="{1591F825-C32D-4786-9E0B-F93A0584BBBD}"/>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4FDC6434-7687-4668-95BC-9484ABCA2EAE}"/>
              </a:ext>
            </a:extLst>
          </p:cNvPr>
          <p:cNvSpPr>
            <a:spLocks noGrp="1"/>
          </p:cNvSpPr>
          <p:nvPr>
            <p:ph type="sldNum" sz="quarter" idx="12"/>
          </p:nvPr>
        </p:nvSpPr>
        <p:spPr/>
        <p:txBody>
          <a:bodyPr/>
          <a:lstStyle>
            <a:lvl1pPr>
              <a:defRPr/>
            </a:lvl1pPr>
          </a:lstStyle>
          <a:p>
            <a:pPr>
              <a:defRPr/>
            </a:pPr>
            <a:fld id="{91F5FFE9-D0C3-46E9-BDE8-FD3C9C750C6F}" type="slidenum">
              <a:rPr lang="nl-NL"/>
              <a:pPr>
                <a:defRPr/>
              </a:pPr>
              <a:t>‹nr.›</a:t>
            </a:fld>
            <a:endParaRPr lang="nl-NL"/>
          </a:p>
        </p:txBody>
      </p:sp>
    </p:spTree>
    <p:extLst>
      <p:ext uri="{BB962C8B-B14F-4D97-AF65-F5344CB8AC3E}">
        <p14:creationId xmlns:p14="http://schemas.microsoft.com/office/powerpoint/2010/main" val="304577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A1B9F458-B52A-4562-A545-7313434643A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3B8AE28A-4733-457E-B136-A81DD5D5D4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ED3430A4-8B1F-4BCA-88F4-A32652B56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71D8CEC-9C84-4A55-90E0-6A40DE50A24D}" type="datetimeFigureOut">
              <a:rPr lang="nl-NL"/>
              <a:pPr>
                <a:defRPr/>
              </a:pPr>
              <a:t>8-6-2026</a:t>
            </a:fld>
            <a:endParaRPr lang="nl-NL"/>
          </a:p>
        </p:txBody>
      </p:sp>
      <p:sp>
        <p:nvSpPr>
          <p:cNvPr id="5" name="Tijdelijke aanduiding voor voettekst 4">
            <a:extLst>
              <a:ext uri="{FF2B5EF4-FFF2-40B4-BE49-F238E27FC236}">
                <a16:creationId xmlns:a16="http://schemas.microsoft.com/office/drawing/2014/main" id="{9383B080-3AF9-424A-864C-4891F3ECC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673EF4D1-CA59-4D8A-AC4D-708A761F3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1F44455-E454-4655-8524-6381C519832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4">
            <a:extLst>
              <a:ext uri="{FF2B5EF4-FFF2-40B4-BE49-F238E27FC236}">
                <a16:creationId xmlns:a16="http://schemas.microsoft.com/office/drawing/2014/main" id="{69B12529-6553-4A66-9A48-D69A1396B4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997001" y="834103"/>
            <a:ext cx="8197998" cy="203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1">
            <a:extLst>
              <a:ext uri="{FF2B5EF4-FFF2-40B4-BE49-F238E27FC236}">
                <a16:creationId xmlns:a16="http://schemas.microsoft.com/office/drawing/2014/main" id="{DFFA78C2-6D56-6CFE-3684-D0BF822A86BD}"/>
              </a:ext>
            </a:extLst>
          </p:cNvPr>
          <p:cNvSpPr txBox="1">
            <a:spLocks noChangeArrowheads="1"/>
          </p:cNvSpPr>
          <p:nvPr/>
        </p:nvSpPr>
        <p:spPr bwMode="auto">
          <a:xfrm>
            <a:off x="3187369" y="4234902"/>
            <a:ext cx="5817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sz="2000" b="1" dirty="0">
                <a:latin typeface="Verdana" panose="020B0604030504040204" pitchFamily="34" charset="0"/>
                <a:ea typeface="Verdana" panose="020B0604030504040204" pitchFamily="34" charset="0"/>
              </a:rPr>
              <a:t>Workshop Digitaal Meten en Uitzetten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0879-5102-FFAE-6726-A9D073100C41}"/>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3BC71413-3DE5-FA81-CA78-7F920DEA2C32}"/>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3D-Laserscanner</a:t>
            </a:r>
          </a:p>
        </p:txBody>
      </p:sp>
      <p:sp>
        <p:nvSpPr>
          <p:cNvPr id="11" name="Tekstvak 10">
            <a:extLst>
              <a:ext uri="{FF2B5EF4-FFF2-40B4-BE49-F238E27FC236}">
                <a16:creationId xmlns:a16="http://schemas.microsoft.com/office/drawing/2014/main" id="{B3FCC359-CE40-DE0D-644D-54F541D15E45}"/>
              </a:ext>
            </a:extLst>
          </p:cNvPr>
          <p:cNvSpPr txBox="1"/>
          <p:nvPr/>
        </p:nvSpPr>
        <p:spPr>
          <a:xfrm>
            <a:off x="690542" y="1027099"/>
            <a:ext cx="9513773" cy="2554545"/>
          </a:xfrm>
          <a:prstGeom prst="rect">
            <a:avLst/>
          </a:prstGeom>
          <a:noFill/>
        </p:spPr>
        <p:txBody>
          <a:bodyPr wrap="square" rtlCol="0">
            <a:spAutoFit/>
          </a:bodyPr>
          <a:lstStyle/>
          <a:p>
            <a:r>
              <a:rPr lang="nl-NL" sz="1600" b="1" dirty="0"/>
              <a:t>Een andere manier van meten</a:t>
            </a:r>
          </a:p>
          <a:p>
            <a:endParaRPr lang="nl-NL" sz="1600" b="1" dirty="0"/>
          </a:p>
          <a:p>
            <a:r>
              <a:rPr lang="nl-NL" sz="1600" dirty="0"/>
              <a:t>Een total station meet heel gericht. We kiezen bewust welke punten belangrijk zijn.</a:t>
            </a:r>
          </a:p>
          <a:p>
            <a:r>
              <a:rPr lang="nl-NL" sz="1600" dirty="0"/>
              <a:t>Een laserscanner werkt anders. Die meet niet tientallen punten, maar miljoenen punten.</a:t>
            </a:r>
          </a:p>
          <a:p>
            <a:r>
              <a:rPr lang="nl-NL" sz="1600" dirty="0"/>
              <a:t>Eigenlijk zegt een scanner: ik leg gewoon alles vast wat ik kan zien.</a:t>
            </a:r>
          </a:p>
          <a:p>
            <a:r>
              <a:rPr lang="nl-NL" sz="1600" dirty="0"/>
              <a:t>Daardoor ontstaat een volledig digitaal beeld van de werkelijkheid.</a:t>
            </a:r>
          </a:p>
          <a:p>
            <a:endParaRPr lang="nl-NL" sz="1600" dirty="0"/>
          </a:p>
          <a:p>
            <a:r>
              <a:rPr lang="nl-NL" sz="1600" b="1" dirty="0"/>
              <a:t>Waarom kiezen we dan niet altijd voor een laserscanner? </a:t>
            </a:r>
          </a:p>
          <a:p>
            <a:r>
              <a:rPr lang="nl-NL" sz="1600" dirty="0"/>
              <a:t>Hij is minder nauwkeurig en je kunt er niet mee uitzetten.</a:t>
            </a:r>
          </a:p>
          <a:p>
            <a:endParaRPr lang="nl-NL" sz="1600" dirty="0"/>
          </a:p>
        </p:txBody>
      </p:sp>
    </p:spTree>
    <p:extLst>
      <p:ext uri="{BB962C8B-B14F-4D97-AF65-F5344CB8AC3E}">
        <p14:creationId xmlns:p14="http://schemas.microsoft.com/office/powerpoint/2010/main" val="1110020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4D4B-2B7B-7F49-561F-67AE7067A62E}"/>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834C1025-E320-781F-1343-BD833EE44F4F}"/>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Puntenwolk</a:t>
            </a:r>
          </a:p>
        </p:txBody>
      </p:sp>
      <p:sp>
        <p:nvSpPr>
          <p:cNvPr id="11" name="Tekstvak 10">
            <a:extLst>
              <a:ext uri="{FF2B5EF4-FFF2-40B4-BE49-F238E27FC236}">
                <a16:creationId xmlns:a16="http://schemas.microsoft.com/office/drawing/2014/main" id="{8D2F4A64-4F0F-B997-F2DD-37A20253041D}"/>
              </a:ext>
            </a:extLst>
          </p:cNvPr>
          <p:cNvSpPr txBox="1"/>
          <p:nvPr/>
        </p:nvSpPr>
        <p:spPr>
          <a:xfrm>
            <a:off x="690542" y="1027099"/>
            <a:ext cx="9513773" cy="4278094"/>
          </a:xfrm>
          <a:prstGeom prst="rect">
            <a:avLst/>
          </a:prstGeom>
          <a:noFill/>
        </p:spPr>
        <p:txBody>
          <a:bodyPr wrap="square" rtlCol="0">
            <a:spAutoFit/>
          </a:bodyPr>
          <a:lstStyle/>
          <a:p>
            <a:r>
              <a:rPr lang="nl-NL" sz="1600" b="1" dirty="0"/>
              <a:t>Jullie zien </a:t>
            </a:r>
            <a:r>
              <a:rPr lang="nl-NL" sz="1600" b="1" dirty="0" err="1"/>
              <a:t>zometeen</a:t>
            </a:r>
            <a:r>
              <a:rPr lang="nl-NL" sz="1600" b="1" dirty="0"/>
              <a:t> hoe een puntenwolk eruit ziet.</a:t>
            </a:r>
          </a:p>
          <a:p>
            <a:r>
              <a:rPr lang="nl-NL" sz="1600" dirty="0"/>
              <a:t>Op het eerste gezicht lijkt het misschien een foto, maar eigenlijk bestaat het uit miljoenen meetpunten.</a:t>
            </a:r>
          </a:p>
          <a:p>
            <a:r>
              <a:rPr lang="nl-NL" sz="1600" dirty="0"/>
              <a:t>Belangrijk van elk punt kennen we de exacte positie. Ieder coördinaat is vastgelegd. </a:t>
            </a:r>
          </a:p>
          <a:p>
            <a:r>
              <a:rPr lang="nl-NL" sz="1600" dirty="0"/>
              <a:t>Daardoor kunnen we later afstanden meten, modellen maken en controles uitvoeren zonder opnieuw naar locatie te gaan."</a:t>
            </a:r>
          </a:p>
          <a:p>
            <a:endParaRPr lang="nl-NL" sz="1600" b="1" dirty="0"/>
          </a:p>
          <a:p>
            <a:r>
              <a:rPr lang="nl-NL" sz="1600" b="1" dirty="0"/>
              <a:t>Vraag aan groep</a:t>
            </a:r>
          </a:p>
          <a:p>
            <a:r>
              <a:rPr lang="nl-NL" sz="1600" dirty="0"/>
              <a:t>Waar denken jullie dat dit vooral handig voor is?</a:t>
            </a:r>
          </a:p>
          <a:p>
            <a:endParaRPr lang="nl-NL" sz="1600" b="1" dirty="0"/>
          </a:p>
          <a:p>
            <a:r>
              <a:rPr lang="nl-NL" sz="1600" dirty="0"/>
              <a:t>Toepassingen:</a:t>
            </a:r>
          </a:p>
          <a:p>
            <a:r>
              <a:rPr lang="nl-NL" sz="1600" dirty="0"/>
              <a:t>Renovatie </a:t>
            </a:r>
          </a:p>
          <a:p>
            <a:r>
              <a:rPr lang="nl-NL" sz="1600" dirty="0" err="1"/>
              <a:t>As-built</a:t>
            </a:r>
            <a:r>
              <a:rPr lang="nl-NL" sz="1600" dirty="0"/>
              <a:t> </a:t>
            </a:r>
          </a:p>
          <a:p>
            <a:r>
              <a:rPr lang="nl-NL" sz="1600" dirty="0"/>
              <a:t>BIM </a:t>
            </a:r>
          </a:p>
          <a:p>
            <a:r>
              <a:rPr lang="nl-NL" sz="1600" dirty="0"/>
              <a:t>Clashcontrole </a:t>
            </a:r>
          </a:p>
          <a:p>
            <a:r>
              <a:rPr lang="nl-NL" sz="1600" dirty="0"/>
              <a:t>Controlemetingen</a:t>
            </a:r>
          </a:p>
          <a:p>
            <a:endParaRPr lang="nl-NL" sz="1600" dirty="0"/>
          </a:p>
          <a:p>
            <a:endParaRPr lang="nl-NL" sz="1600" dirty="0"/>
          </a:p>
        </p:txBody>
      </p:sp>
    </p:spTree>
    <p:extLst>
      <p:ext uri="{BB962C8B-B14F-4D97-AF65-F5344CB8AC3E}">
        <p14:creationId xmlns:p14="http://schemas.microsoft.com/office/powerpoint/2010/main" val="2179881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83CEF-2C5C-3B4D-160E-180B6932BC9E}"/>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12CA5894-CDEB-4576-9A41-36F94B22279D}"/>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Praktijkdemonstratie</a:t>
            </a:r>
          </a:p>
        </p:txBody>
      </p:sp>
      <p:sp>
        <p:nvSpPr>
          <p:cNvPr id="11" name="Tekstvak 10">
            <a:extLst>
              <a:ext uri="{FF2B5EF4-FFF2-40B4-BE49-F238E27FC236}">
                <a16:creationId xmlns:a16="http://schemas.microsoft.com/office/drawing/2014/main" id="{87911638-CD60-7A23-6DFC-94DA2DC64AFF}"/>
              </a:ext>
            </a:extLst>
          </p:cNvPr>
          <p:cNvSpPr txBox="1"/>
          <p:nvPr/>
        </p:nvSpPr>
        <p:spPr>
          <a:xfrm>
            <a:off x="690542" y="1027099"/>
            <a:ext cx="9513773" cy="4278094"/>
          </a:xfrm>
          <a:prstGeom prst="rect">
            <a:avLst/>
          </a:prstGeom>
          <a:noFill/>
        </p:spPr>
        <p:txBody>
          <a:bodyPr wrap="square" rtlCol="0">
            <a:spAutoFit/>
          </a:bodyPr>
          <a:lstStyle/>
          <a:p>
            <a:r>
              <a:rPr lang="nl-NL" sz="1600" b="1" dirty="0"/>
              <a:t>Wat gaan we doen?</a:t>
            </a:r>
          </a:p>
          <a:p>
            <a:r>
              <a:rPr lang="nl-NL" sz="1600" dirty="0"/>
              <a:t>Tot nu toe hebben we vooral gesproken over wat de apparatuur doet.</a:t>
            </a:r>
          </a:p>
          <a:p>
            <a:r>
              <a:rPr lang="nl-NL" sz="1600" dirty="0"/>
              <a:t>Nu gaan we kijken hoe dat er in de praktijk uitziet.</a:t>
            </a:r>
          </a:p>
          <a:p>
            <a:r>
              <a:rPr lang="nl-NL" sz="1600" dirty="0"/>
              <a:t>Ik laat eerst zien hoe een total station wordt opgesteld en hoe we een punt meten of uitzetten.</a:t>
            </a:r>
          </a:p>
          <a:p>
            <a:r>
              <a:rPr lang="nl-NL" sz="1600" dirty="0"/>
              <a:t>Daarna bekijken we kort hoe een scan wordt gemaakt.</a:t>
            </a:r>
          </a:p>
          <a:p>
            <a:endParaRPr lang="nl-NL" sz="1600" dirty="0"/>
          </a:p>
          <a:p>
            <a:r>
              <a:rPr lang="nl-NL" sz="1600" dirty="0"/>
              <a:t>Let vooral op de werkwijze, niet op alle knopjes.</a:t>
            </a:r>
          </a:p>
          <a:p>
            <a:endParaRPr lang="nl-NL" sz="1600" dirty="0"/>
          </a:p>
          <a:p>
            <a:r>
              <a:rPr lang="nl-NL" sz="1600" b="1" dirty="0">
                <a:solidFill>
                  <a:schemeClr val="accent1"/>
                </a:solidFill>
              </a:rPr>
              <a:t>Demonstratie</a:t>
            </a:r>
          </a:p>
          <a:p>
            <a:r>
              <a:rPr lang="nl-NL" sz="1600" dirty="0">
                <a:solidFill>
                  <a:schemeClr val="accent1"/>
                </a:solidFill>
              </a:rPr>
              <a:t>Total station opstellen </a:t>
            </a:r>
          </a:p>
          <a:p>
            <a:r>
              <a:rPr lang="nl-NL" sz="1600" dirty="0">
                <a:solidFill>
                  <a:schemeClr val="accent1"/>
                </a:solidFill>
              </a:rPr>
              <a:t>Punt meten </a:t>
            </a:r>
          </a:p>
          <a:p>
            <a:r>
              <a:rPr lang="nl-NL" sz="1600" dirty="0">
                <a:solidFill>
                  <a:schemeClr val="accent1"/>
                </a:solidFill>
              </a:rPr>
              <a:t>Punt uitzetten </a:t>
            </a:r>
          </a:p>
          <a:p>
            <a:endParaRPr lang="nl-NL" sz="1600" dirty="0">
              <a:solidFill>
                <a:schemeClr val="accent1"/>
              </a:solidFill>
            </a:endParaRPr>
          </a:p>
          <a:p>
            <a:r>
              <a:rPr lang="nl-NL" sz="1600" b="1" dirty="0">
                <a:solidFill>
                  <a:schemeClr val="accent1"/>
                </a:solidFill>
              </a:rPr>
              <a:t>Laserscanner</a:t>
            </a:r>
          </a:p>
          <a:p>
            <a:r>
              <a:rPr lang="nl-NL" sz="1600" dirty="0">
                <a:solidFill>
                  <a:schemeClr val="accent1"/>
                </a:solidFill>
              </a:rPr>
              <a:t>Korte scan uitvoeren</a:t>
            </a:r>
          </a:p>
          <a:p>
            <a:endParaRPr lang="nl-NL" sz="1600" dirty="0"/>
          </a:p>
          <a:p>
            <a:endParaRPr lang="nl-NL" sz="1600" dirty="0"/>
          </a:p>
        </p:txBody>
      </p:sp>
    </p:spTree>
    <p:extLst>
      <p:ext uri="{BB962C8B-B14F-4D97-AF65-F5344CB8AC3E}">
        <p14:creationId xmlns:p14="http://schemas.microsoft.com/office/powerpoint/2010/main" val="481106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E1B8-7425-9414-5F47-66E7305F88B5}"/>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202322CA-1F7C-D4B1-42FE-C42EB478BDBE}"/>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Zelf aan de slag</a:t>
            </a:r>
          </a:p>
        </p:txBody>
      </p:sp>
      <p:sp>
        <p:nvSpPr>
          <p:cNvPr id="11" name="Tekstvak 10">
            <a:extLst>
              <a:ext uri="{FF2B5EF4-FFF2-40B4-BE49-F238E27FC236}">
                <a16:creationId xmlns:a16="http://schemas.microsoft.com/office/drawing/2014/main" id="{990FE9EA-4D5D-3987-4ACF-6612C4E33021}"/>
              </a:ext>
            </a:extLst>
          </p:cNvPr>
          <p:cNvSpPr txBox="1"/>
          <p:nvPr/>
        </p:nvSpPr>
        <p:spPr>
          <a:xfrm>
            <a:off x="690542" y="1027099"/>
            <a:ext cx="9513773" cy="4278094"/>
          </a:xfrm>
          <a:prstGeom prst="rect">
            <a:avLst/>
          </a:prstGeom>
          <a:noFill/>
        </p:spPr>
        <p:txBody>
          <a:bodyPr wrap="square" rtlCol="0">
            <a:spAutoFit/>
          </a:bodyPr>
          <a:lstStyle/>
          <a:p>
            <a:r>
              <a:rPr lang="nl-NL" sz="1600" dirty="0"/>
              <a:t>Nu mogen jullie zelf aan de slag.</a:t>
            </a:r>
          </a:p>
          <a:p>
            <a:r>
              <a:rPr lang="nl-NL" sz="1600" dirty="0"/>
              <a:t>Het doel is niet dat jullie na vandaag maatvoerder zijn.</a:t>
            </a:r>
          </a:p>
          <a:p>
            <a:r>
              <a:rPr lang="nl-NL" sz="1600" dirty="0"/>
              <a:t>Het doel is dat jullie begrijpen wat er gebeurt tussen een ontwerp en de werkelijkheid.</a:t>
            </a:r>
          </a:p>
          <a:p>
            <a:r>
              <a:rPr lang="nl-NL" sz="1600" dirty="0"/>
              <a:t>Probeer vooral te ervaren wat er nodig is om een punt nauwkeurig terug te vinden of juist vast te leggen.</a:t>
            </a:r>
          </a:p>
          <a:p>
            <a:endParaRPr lang="nl-NL" sz="1600" b="1" dirty="0"/>
          </a:p>
          <a:p>
            <a:r>
              <a:rPr lang="nl-NL" sz="1600" b="1" dirty="0"/>
              <a:t>Opdracht</a:t>
            </a:r>
          </a:p>
          <a:p>
            <a:endParaRPr lang="nl-NL" sz="1600" b="1" dirty="0"/>
          </a:p>
          <a:p>
            <a:r>
              <a:rPr lang="nl-NL" sz="1600" b="1" dirty="0"/>
              <a:t>Groep 1</a:t>
            </a:r>
          </a:p>
          <a:p>
            <a:r>
              <a:rPr lang="nl-NL" sz="1600" dirty="0"/>
              <a:t>Punten uitzetten</a:t>
            </a:r>
          </a:p>
          <a:p>
            <a:endParaRPr lang="nl-NL" sz="1600" dirty="0"/>
          </a:p>
          <a:p>
            <a:r>
              <a:rPr lang="nl-NL" sz="1600" b="1" dirty="0"/>
              <a:t>Groep 2</a:t>
            </a:r>
          </a:p>
          <a:p>
            <a:r>
              <a:rPr lang="nl-NL" sz="1600" dirty="0"/>
              <a:t>Punten inmeten</a:t>
            </a:r>
          </a:p>
          <a:p>
            <a:endParaRPr lang="nl-NL" sz="1600" dirty="0"/>
          </a:p>
          <a:p>
            <a:r>
              <a:rPr lang="nl-NL" sz="1600" b="1" dirty="0"/>
              <a:t>Groep 3</a:t>
            </a:r>
          </a:p>
          <a:p>
            <a:r>
              <a:rPr lang="nl-NL" sz="1600" dirty="0"/>
              <a:t>Scanner bekijken / verwerken</a:t>
            </a:r>
          </a:p>
          <a:p>
            <a:r>
              <a:rPr lang="nl-NL" sz="1600" dirty="0"/>
              <a:t>Wisselen na enkele minuten.</a:t>
            </a:r>
          </a:p>
          <a:p>
            <a:endParaRPr lang="nl-NL" sz="1600" dirty="0"/>
          </a:p>
        </p:txBody>
      </p:sp>
    </p:spTree>
    <p:extLst>
      <p:ext uri="{BB962C8B-B14F-4D97-AF65-F5344CB8AC3E}">
        <p14:creationId xmlns:p14="http://schemas.microsoft.com/office/powerpoint/2010/main" val="4120567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125E-70CC-2E50-DFF8-65397A595FE8}"/>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1D44AC3C-42CF-1DA5-8F33-57E24B2E06BF}"/>
              </a:ext>
            </a:extLst>
          </p:cNvPr>
          <p:cNvSpPr txBox="1">
            <a:spLocks noChangeArrowheads="1"/>
          </p:cNvSpPr>
          <p:nvPr/>
        </p:nvSpPr>
        <p:spPr bwMode="auto">
          <a:xfrm>
            <a:off x="690542" y="354563"/>
            <a:ext cx="95818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Afsluiting, wat moeten studenten hiervan weten? </a:t>
            </a:r>
          </a:p>
        </p:txBody>
      </p:sp>
      <p:sp>
        <p:nvSpPr>
          <p:cNvPr id="11" name="Tekstvak 10">
            <a:extLst>
              <a:ext uri="{FF2B5EF4-FFF2-40B4-BE49-F238E27FC236}">
                <a16:creationId xmlns:a16="http://schemas.microsoft.com/office/drawing/2014/main" id="{B9CC4788-261C-29A8-A8E1-51F04D049F2F}"/>
              </a:ext>
            </a:extLst>
          </p:cNvPr>
          <p:cNvSpPr txBox="1"/>
          <p:nvPr/>
        </p:nvSpPr>
        <p:spPr>
          <a:xfrm>
            <a:off x="690542" y="1027099"/>
            <a:ext cx="9513773" cy="2554545"/>
          </a:xfrm>
          <a:prstGeom prst="rect">
            <a:avLst/>
          </a:prstGeom>
          <a:noFill/>
        </p:spPr>
        <p:txBody>
          <a:bodyPr wrap="square" rtlCol="0">
            <a:spAutoFit/>
          </a:bodyPr>
          <a:lstStyle/>
          <a:p>
            <a:r>
              <a:rPr lang="nl-NL" sz="1600" b="1" dirty="0"/>
              <a:t>Niet iedereen wordt landmeter</a:t>
            </a:r>
          </a:p>
          <a:p>
            <a:r>
              <a:rPr lang="nl-NL" sz="1600" dirty="0"/>
              <a:t>Niet iedere student wordt later landmeter.</a:t>
            </a:r>
          </a:p>
          <a:p>
            <a:r>
              <a:rPr lang="nl-NL" sz="1600" dirty="0"/>
              <a:t>Maar iedere bouwkundige krijgt te maken met maatvoering, BIM, controles en digitale bouwprocessen.</a:t>
            </a:r>
          </a:p>
          <a:p>
            <a:r>
              <a:rPr lang="nl-NL" sz="1600" dirty="0"/>
              <a:t>Als studenten begrijpen hoe een model gekoppeld wordt aan de werkelijkheid, begrijpen ze ook beter hoe moderne bouwprojecten functioneren.</a:t>
            </a:r>
          </a:p>
          <a:p>
            <a:endParaRPr lang="nl-NL" sz="1600" b="1" dirty="0"/>
          </a:p>
          <a:p>
            <a:r>
              <a:rPr lang="nl-NL" sz="1600" b="1" dirty="0"/>
              <a:t>Afsluiter</a:t>
            </a:r>
            <a:endParaRPr lang="nl-NL" sz="1600" dirty="0"/>
          </a:p>
          <a:p>
            <a:r>
              <a:rPr lang="nl-NL" sz="1600" dirty="0"/>
              <a:t>Een total station brengt het ontwerp naar buiten. Een laserscanner brengt de werkelijkheid naar binnen. Samen vormen ze de basis van digitaal bouwen.</a:t>
            </a:r>
          </a:p>
          <a:p>
            <a:endParaRPr lang="nl-NL" sz="1600" dirty="0"/>
          </a:p>
        </p:txBody>
      </p:sp>
    </p:spTree>
    <p:extLst>
      <p:ext uri="{BB962C8B-B14F-4D97-AF65-F5344CB8AC3E}">
        <p14:creationId xmlns:p14="http://schemas.microsoft.com/office/powerpoint/2010/main" val="295718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hthoek 11">
            <a:extLst>
              <a:ext uri="{FF2B5EF4-FFF2-40B4-BE49-F238E27FC236}">
                <a16:creationId xmlns:a16="http://schemas.microsoft.com/office/drawing/2014/main" id="{CBCCA1F7-489E-4AA1-9367-F850D5BFE53F}"/>
              </a:ext>
            </a:extLst>
          </p:cNvPr>
          <p:cNvSpPr>
            <a:spLocks noChangeArrowheads="1"/>
          </p:cNvSpPr>
          <p:nvPr/>
        </p:nvSpPr>
        <p:spPr bwMode="auto">
          <a:xfrm>
            <a:off x="0" y="6681788"/>
            <a:ext cx="12192000" cy="180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endParaRPr lang="nl-NL" altLang="nl-NL" sz="1800">
              <a:solidFill>
                <a:schemeClr val="bg1"/>
              </a:solidFill>
              <a:latin typeface="Impact" panose="020B0806030902050204" pitchFamily="34" charset="0"/>
              <a:ea typeface="Calibri" panose="020F0502020204030204" pitchFamily="34" charset="0"/>
              <a:cs typeface="Times New Roman" panose="02020603050405020304" pitchFamily="18" charset="0"/>
            </a:endParaRPr>
          </a:p>
        </p:txBody>
      </p:sp>
      <p:sp>
        <p:nvSpPr>
          <p:cNvPr id="32774" name="Rechthoek 13">
            <a:extLst>
              <a:ext uri="{FF2B5EF4-FFF2-40B4-BE49-F238E27FC236}">
                <a16:creationId xmlns:a16="http://schemas.microsoft.com/office/drawing/2014/main" id="{85E2FB1F-F695-4455-B2E1-760F5388D07D}"/>
              </a:ext>
            </a:extLst>
          </p:cNvPr>
          <p:cNvSpPr>
            <a:spLocks noChangeArrowheads="1"/>
          </p:cNvSpPr>
          <p:nvPr/>
        </p:nvSpPr>
        <p:spPr bwMode="auto">
          <a:xfrm>
            <a:off x="0" y="6499225"/>
            <a:ext cx="12192000" cy="2905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en-AU" altLang="nl-NL" sz="1200" dirty="0">
                <a:solidFill>
                  <a:schemeClr val="bg1"/>
                </a:solidFill>
                <a:latin typeface="Impact" panose="020B0806030902050204" pitchFamily="34" charset="0"/>
                <a:ea typeface="Calibri" panose="020F0502020204030204" pitchFamily="34" charset="0"/>
                <a:cs typeface="Times New Roman" panose="02020603050405020304" pitchFamily="18" charset="0"/>
              </a:rPr>
              <a:t>						</a:t>
            </a:r>
            <a:endParaRPr lang="nl-NL" altLang="nl-NL" sz="1200" dirty="0">
              <a:solidFill>
                <a:schemeClr val="bg1"/>
              </a:solidFill>
              <a:ea typeface="Calibri" panose="020F0502020204030204" pitchFamily="34" charset="0"/>
              <a:cs typeface="Times New Roman" panose="02020603050405020304" pitchFamily="18" charset="0"/>
            </a:endParaRPr>
          </a:p>
        </p:txBody>
      </p:sp>
      <p:pic>
        <p:nvPicPr>
          <p:cNvPr id="12" name="Afbeelding 55">
            <a:extLst>
              <a:ext uri="{FF2B5EF4-FFF2-40B4-BE49-F238E27FC236}">
                <a16:creationId xmlns:a16="http://schemas.microsoft.com/office/drawing/2014/main" id="{C0ED0CF6-2FB7-4769-899F-D69743149B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297814" y="6498503"/>
            <a:ext cx="1590563" cy="29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9D57B30F-CB25-4F05-89F4-FBC600B0CF51}"/>
              </a:ext>
            </a:extLst>
          </p:cNvPr>
          <p:cNvSpPr/>
          <p:nvPr/>
        </p:nvSpPr>
        <p:spPr>
          <a:xfrm>
            <a:off x="2509640" y="1353421"/>
            <a:ext cx="7166909" cy="3785652"/>
          </a:xfrm>
          <a:prstGeom prst="rect">
            <a:avLst/>
          </a:prstGeom>
          <a:noFill/>
        </p:spPr>
        <p:txBody>
          <a:bodyPr wrap="square" lIns="91440" tIns="45720" rIns="91440" bIns="45720">
            <a:spAutoFit/>
          </a:bodyPr>
          <a:lstStyle/>
          <a:p>
            <a:pPr algn="ctr"/>
            <a:r>
              <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Planner</a:t>
            </a:r>
          </a:p>
          <a:p>
            <a:pPr algn="ctr"/>
            <a:endPar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a:p>
            <a:pPr algn="ctr"/>
            <a:r>
              <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Werkvoorbereider</a:t>
            </a:r>
          </a:p>
          <a:p>
            <a:pPr algn="ctr"/>
            <a:endPar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a:p>
            <a:pPr algn="ctr"/>
            <a:r>
              <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Meetspecialist</a:t>
            </a:r>
          </a:p>
        </p:txBody>
      </p:sp>
      <p:sp>
        <p:nvSpPr>
          <p:cNvPr id="3" name="Tekstvak 2">
            <a:extLst>
              <a:ext uri="{FF2B5EF4-FFF2-40B4-BE49-F238E27FC236}">
                <a16:creationId xmlns:a16="http://schemas.microsoft.com/office/drawing/2014/main" id="{43E04161-4D96-92A1-4B78-E52C1776F776}"/>
              </a:ext>
            </a:extLst>
          </p:cNvPr>
          <p:cNvSpPr txBox="1"/>
          <p:nvPr/>
        </p:nvSpPr>
        <p:spPr>
          <a:xfrm>
            <a:off x="635297" y="383629"/>
            <a:ext cx="3321067" cy="400110"/>
          </a:xfrm>
          <a:prstGeom prst="rect">
            <a:avLst/>
          </a:prstGeom>
          <a:noFill/>
        </p:spPr>
        <p:txBody>
          <a:bodyPr wrap="square" rtlCol="0">
            <a:spAutoFit/>
          </a:bodyPr>
          <a:lstStyle/>
          <a:p>
            <a:r>
              <a:rPr lang="nl-NL" sz="2000" b="1" dirty="0">
                <a:latin typeface="Verdana" panose="020B0604030504040204" pitchFamily="34" charset="0"/>
                <a:ea typeface="Verdana" panose="020B0604030504040204" pitchFamily="34" charset="0"/>
              </a:rPr>
              <a:t>Functies BDM</a:t>
            </a:r>
          </a:p>
        </p:txBody>
      </p:sp>
    </p:spTree>
    <p:extLst>
      <p:ext uri="{BB962C8B-B14F-4D97-AF65-F5344CB8AC3E}">
        <p14:creationId xmlns:p14="http://schemas.microsoft.com/office/powerpoint/2010/main" val="273981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hthoek 11">
            <a:extLst>
              <a:ext uri="{FF2B5EF4-FFF2-40B4-BE49-F238E27FC236}">
                <a16:creationId xmlns:a16="http://schemas.microsoft.com/office/drawing/2014/main" id="{CBCCA1F7-489E-4AA1-9367-F850D5BFE53F}"/>
              </a:ext>
            </a:extLst>
          </p:cNvPr>
          <p:cNvSpPr>
            <a:spLocks noChangeArrowheads="1"/>
          </p:cNvSpPr>
          <p:nvPr/>
        </p:nvSpPr>
        <p:spPr bwMode="auto">
          <a:xfrm>
            <a:off x="0" y="6681788"/>
            <a:ext cx="12192000" cy="180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endParaRPr lang="nl-NL" altLang="nl-NL" sz="1800">
              <a:solidFill>
                <a:schemeClr val="bg1"/>
              </a:solidFill>
              <a:latin typeface="Impact" panose="020B0806030902050204" pitchFamily="34" charset="0"/>
              <a:ea typeface="Calibri" panose="020F0502020204030204" pitchFamily="34" charset="0"/>
              <a:cs typeface="Times New Roman" panose="02020603050405020304" pitchFamily="18" charset="0"/>
            </a:endParaRPr>
          </a:p>
        </p:txBody>
      </p:sp>
      <p:sp>
        <p:nvSpPr>
          <p:cNvPr id="32774" name="Rechthoek 13">
            <a:extLst>
              <a:ext uri="{FF2B5EF4-FFF2-40B4-BE49-F238E27FC236}">
                <a16:creationId xmlns:a16="http://schemas.microsoft.com/office/drawing/2014/main" id="{85E2FB1F-F695-4455-B2E1-760F5388D07D}"/>
              </a:ext>
            </a:extLst>
          </p:cNvPr>
          <p:cNvSpPr>
            <a:spLocks noChangeArrowheads="1"/>
          </p:cNvSpPr>
          <p:nvPr/>
        </p:nvSpPr>
        <p:spPr bwMode="auto">
          <a:xfrm>
            <a:off x="0" y="6499225"/>
            <a:ext cx="12192000" cy="2905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en-AU" altLang="nl-NL" sz="1200" dirty="0">
                <a:solidFill>
                  <a:schemeClr val="bg1"/>
                </a:solidFill>
                <a:latin typeface="Impact" panose="020B0806030902050204" pitchFamily="34" charset="0"/>
                <a:ea typeface="Calibri" panose="020F0502020204030204" pitchFamily="34" charset="0"/>
                <a:cs typeface="Times New Roman" panose="02020603050405020304" pitchFamily="18" charset="0"/>
              </a:rPr>
              <a:t>						</a:t>
            </a:r>
            <a:endParaRPr lang="nl-NL" altLang="nl-NL" sz="1200" dirty="0">
              <a:solidFill>
                <a:schemeClr val="bg1"/>
              </a:solidFill>
              <a:ea typeface="Calibri" panose="020F0502020204030204" pitchFamily="34" charset="0"/>
              <a:cs typeface="Times New Roman" panose="02020603050405020304" pitchFamily="18" charset="0"/>
            </a:endParaRPr>
          </a:p>
        </p:txBody>
      </p:sp>
      <p:pic>
        <p:nvPicPr>
          <p:cNvPr id="12" name="Afbeelding 55">
            <a:extLst>
              <a:ext uri="{FF2B5EF4-FFF2-40B4-BE49-F238E27FC236}">
                <a16:creationId xmlns:a16="http://schemas.microsoft.com/office/drawing/2014/main" id="{C0ED0CF6-2FB7-4769-899F-D69743149B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297814" y="6498503"/>
            <a:ext cx="1590563" cy="29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9D57B30F-CB25-4F05-89F4-FBC600B0CF51}"/>
              </a:ext>
            </a:extLst>
          </p:cNvPr>
          <p:cNvSpPr/>
          <p:nvPr/>
        </p:nvSpPr>
        <p:spPr>
          <a:xfrm>
            <a:off x="2155796" y="382909"/>
            <a:ext cx="7874598" cy="6001643"/>
          </a:xfrm>
          <a:prstGeom prst="rect">
            <a:avLst/>
          </a:prstGeom>
          <a:noFill/>
        </p:spPr>
        <p:txBody>
          <a:bodyPr wrap="square" lIns="91440" tIns="45720" rIns="91440" bIns="45720">
            <a:spAutoFit/>
          </a:bodyPr>
          <a:lstStyle/>
          <a:p>
            <a:pPr algn="ctr"/>
            <a:r>
              <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Bouwkunde</a:t>
            </a:r>
          </a:p>
          <a:p>
            <a:pPr algn="ctr"/>
            <a:endParaRPr lang="nl-NL" sz="48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a:p>
            <a:pPr algn="ctr"/>
            <a:r>
              <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Civiele techniek</a:t>
            </a:r>
          </a:p>
          <a:p>
            <a:pPr algn="ctr"/>
            <a:endParaRPr lang="nl-NL" sz="48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a:p>
            <a:pPr algn="ctr"/>
            <a:r>
              <a:rPr lang="nl-NL" sz="48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Landmeten</a:t>
            </a:r>
          </a:p>
          <a:p>
            <a:pPr algn="ctr"/>
            <a:endParaRPr lang="nl-NL" sz="4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a:p>
            <a:pPr algn="ctr"/>
            <a:r>
              <a:rPr lang="nl-NL" sz="48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Middenkaderfunctionaris bouw/infra</a:t>
            </a:r>
          </a:p>
        </p:txBody>
      </p:sp>
      <p:sp>
        <p:nvSpPr>
          <p:cNvPr id="3" name="Tekstvak 2">
            <a:extLst>
              <a:ext uri="{FF2B5EF4-FFF2-40B4-BE49-F238E27FC236}">
                <a16:creationId xmlns:a16="http://schemas.microsoft.com/office/drawing/2014/main" id="{43E04161-4D96-92A1-4B78-E52C1776F776}"/>
              </a:ext>
            </a:extLst>
          </p:cNvPr>
          <p:cNvSpPr txBox="1"/>
          <p:nvPr/>
        </p:nvSpPr>
        <p:spPr>
          <a:xfrm>
            <a:off x="635297" y="383629"/>
            <a:ext cx="3321067" cy="400110"/>
          </a:xfrm>
          <a:prstGeom prst="rect">
            <a:avLst/>
          </a:prstGeom>
          <a:noFill/>
        </p:spPr>
        <p:txBody>
          <a:bodyPr wrap="square" rtlCol="0">
            <a:spAutoFit/>
          </a:bodyPr>
          <a:lstStyle/>
          <a:p>
            <a:r>
              <a:rPr lang="nl-NL" sz="2000" b="1" dirty="0">
                <a:latin typeface="Verdana" panose="020B0604030504040204" pitchFamily="34" charset="0"/>
                <a:ea typeface="Verdana" panose="020B0604030504040204" pitchFamily="34" charset="0"/>
              </a:rPr>
              <a:t>Opleidingen</a:t>
            </a:r>
          </a:p>
        </p:txBody>
      </p:sp>
    </p:spTree>
    <p:extLst>
      <p:ext uri="{BB962C8B-B14F-4D97-AF65-F5344CB8AC3E}">
        <p14:creationId xmlns:p14="http://schemas.microsoft.com/office/powerpoint/2010/main" val="398719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hthoek 11">
            <a:extLst>
              <a:ext uri="{FF2B5EF4-FFF2-40B4-BE49-F238E27FC236}">
                <a16:creationId xmlns:a16="http://schemas.microsoft.com/office/drawing/2014/main" id="{CBCCA1F7-489E-4AA1-9367-F850D5BFE53F}"/>
              </a:ext>
            </a:extLst>
          </p:cNvPr>
          <p:cNvSpPr>
            <a:spLocks noChangeArrowheads="1"/>
          </p:cNvSpPr>
          <p:nvPr/>
        </p:nvSpPr>
        <p:spPr bwMode="auto">
          <a:xfrm>
            <a:off x="0" y="6681788"/>
            <a:ext cx="12192000" cy="180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endParaRPr lang="nl-NL" altLang="nl-NL" sz="1800">
              <a:solidFill>
                <a:schemeClr val="bg1"/>
              </a:solidFill>
              <a:latin typeface="Impact" panose="020B0806030902050204" pitchFamily="34" charset="0"/>
              <a:ea typeface="Calibri" panose="020F0502020204030204" pitchFamily="34" charset="0"/>
              <a:cs typeface="Times New Roman" panose="02020603050405020304" pitchFamily="18" charset="0"/>
            </a:endParaRPr>
          </a:p>
        </p:txBody>
      </p:sp>
      <p:sp>
        <p:nvSpPr>
          <p:cNvPr id="32774" name="Rechthoek 13">
            <a:extLst>
              <a:ext uri="{FF2B5EF4-FFF2-40B4-BE49-F238E27FC236}">
                <a16:creationId xmlns:a16="http://schemas.microsoft.com/office/drawing/2014/main" id="{85E2FB1F-F695-4455-B2E1-760F5388D07D}"/>
              </a:ext>
            </a:extLst>
          </p:cNvPr>
          <p:cNvSpPr>
            <a:spLocks noChangeArrowheads="1"/>
          </p:cNvSpPr>
          <p:nvPr/>
        </p:nvSpPr>
        <p:spPr bwMode="auto">
          <a:xfrm>
            <a:off x="0" y="6499225"/>
            <a:ext cx="12192000" cy="2905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en-AU" altLang="nl-NL" sz="1200" dirty="0">
                <a:solidFill>
                  <a:schemeClr val="bg1"/>
                </a:solidFill>
                <a:latin typeface="Impact" panose="020B0806030902050204" pitchFamily="34" charset="0"/>
                <a:ea typeface="Calibri" panose="020F0502020204030204" pitchFamily="34" charset="0"/>
                <a:cs typeface="Times New Roman" panose="02020603050405020304" pitchFamily="18" charset="0"/>
              </a:rPr>
              <a:t>						</a:t>
            </a:r>
            <a:endParaRPr lang="nl-NL" altLang="nl-NL" sz="1200" dirty="0">
              <a:solidFill>
                <a:schemeClr val="bg1"/>
              </a:solidFill>
              <a:ea typeface="Calibri" panose="020F0502020204030204" pitchFamily="34" charset="0"/>
              <a:cs typeface="Times New Roman" panose="02020603050405020304" pitchFamily="18" charset="0"/>
            </a:endParaRPr>
          </a:p>
        </p:txBody>
      </p:sp>
      <p:pic>
        <p:nvPicPr>
          <p:cNvPr id="12" name="Afbeelding 55">
            <a:extLst>
              <a:ext uri="{FF2B5EF4-FFF2-40B4-BE49-F238E27FC236}">
                <a16:creationId xmlns:a16="http://schemas.microsoft.com/office/drawing/2014/main" id="{C0ED0CF6-2FB7-4769-899F-D69743149B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297814" y="6498503"/>
            <a:ext cx="1590563" cy="29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offee - Free food icons">
            <a:extLst>
              <a:ext uri="{FF2B5EF4-FFF2-40B4-BE49-F238E27FC236}">
                <a16:creationId xmlns:a16="http://schemas.microsoft.com/office/drawing/2014/main" id="{8E225170-31D4-B935-2D46-D8CE77A5A9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7830" y="2398041"/>
            <a:ext cx="2939350" cy="293935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AFBD87B-618F-5634-1539-5FD908C744A3}"/>
              </a:ext>
            </a:extLst>
          </p:cNvPr>
          <p:cNvSpPr txBox="1"/>
          <p:nvPr/>
        </p:nvSpPr>
        <p:spPr>
          <a:xfrm>
            <a:off x="635297" y="383629"/>
            <a:ext cx="3321067" cy="400110"/>
          </a:xfrm>
          <a:prstGeom prst="rect">
            <a:avLst/>
          </a:prstGeom>
          <a:noFill/>
        </p:spPr>
        <p:txBody>
          <a:bodyPr wrap="square" rtlCol="0">
            <a:spAutoFit/>
          </a:bodyPr>
          <a:lstStyle/>
          <a:p>
            <a:r>
              <a:rPr lang="nl-NL" sz="2000" b="1" dirty="0">
                <a:latin typeface="Verdana" panose="020B0604030504040204" pitchFamily="34" charset="0"/>
                <a:ea typeface="Verdana" panose="020B0604030504040204" pitchFamily="34" charset="0"/>
              </a:rPr>
              <a:t>Einde</a:t>
            </a:r>
          </a:p>
        </p:txBody>
      </p:sp>
      <p:sp>
        <p:nvSpPr>
          <p:cNvPr id="5" name="Tekstvak 4">
            <a:extLst>
              <a:ext uri="{FF2B5EF4-FFF2-40B4-BE49-F238E27FC236}">
                <a16:creationId xmlns:a16="http://schemas.microsoft.com/office/drawing/2014/main" id="{EA12D4F9-AC56-7BB9-6054-FF640D1BBE92}"/>
              </a:ext>
            </a:extLst>
          </p:cNvPr>
          <p:cNvSpPr txBox="1"/>
          <p:nvPr/>
        </p:nvSpPr>
        <p:spPr>
          <a:xfrm>
            <a:off x="822867" y="1860737"/>
            <a:ext cx="3321067" cy="707886"/>
          </a:xfrm>
          <a:prstGeom prst="rect">
            <a:avLst/>
          </a:prstGeom>
          <a:noFill/>
        </p:spPr>
        <p:txBody>
          <a:bodyPr wrap="square" rtlCol="0">
            <a:spAutoFit/>
          </a:bodyPr>
          <a:lstStyle/>
          <a:p>
            <a:r>
              <a:rPr lang="nl-NL" sz="2000" b="1" dirty="0">
                <a:latin typeface="Verdana" panose="020B0604030504040204" pitchFamily="34" charset="0"/>
                <a:ea typeface="Verdana" panose="020B0604030504040204" pitchFamily="34" charset="0"/>
              </a:rPr>
              <a:t>Zijn er vragen? </a:t>
            </a:r>
          </a:p>
          <a:p>
            <a:endParaRPr lang="nl-NL"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221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vak 11">
            <a:extLst>
              <a:ext uri="{FF2B5EF4-FFF2-40B4-BE49-F238E27FC236}">
                <a16:creationId xmlns:a16="http://schemas.microsoft.com/office/drawing/2014/main" id="{2E09E0DC-6D98-4677-A4A6-2F7C622566FD}"/>
              </a:ext>
            </a:extLst>
          </p:cNvPr>
          <p:cNvSpPr txBox="1">
            <a:spLocks noChangeArrowheads="1"/>
          </p:cNvSpPr>
          <p:nvPr/>
        </p:nvSpPr>
        <p:spPr bwMode="auto">
          <a:xfrm>
            <a:off x="690542" y="354563"/>
            <a:ext cx="5817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000" b="1" dirty="0">
                <a:latin typeface="Verdana" panose="020B0604030504040204" pitchFamily="34" charset="0"/>
                <a:ea typeface="Verdana" panose="020B0604030504040204" pitchFamily="34" charset="0"/>
              </a:rPr>
              <a:t>Even voorstellen</a:t>
            </a:r>
          </a:p>
        </p:txBody>
      </p:sp>
      <p:sp>
        <p:nvSpPr>
          <p:cNvPr id="11" name="Tekstvak 10">
            <a:extLst>
              <a:ext uri="{FF2B5EF4-FFF2-40B4-BE49-F238E27FC236}">
                <a16:creationId xmlns:a16="http://schemas.microsoft.com/office/drawing/2014/main" id="{7885F214-1B50-433E-3C55-238C7F224EAD}"/>
              </a:ext>
            </a:extLst>
          </p:cNvPr>
          <p:cNvSpPr txBox="1"/>
          <p:nvPr/>
        </p:nvSpPr>
        <p:spPr>
          <a:xfrm>
            <a:off x="6096000" y="3371465"/>
            <a:ext cx="4091609" cy="1815882"/>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rPr>
              <a:t>Rein Brandsma</a:t>
            </a:r>
          </a:p>
          <a:p>
            <a:r>
              <a:rPr lang="nl-NL" sz="1400" dirty="0">
                <a:latin typeface="Verdana" panose="020B0604030504040204" pitchFamily="34" charset="0"/>
                <a:ea typeface="Verdana" panose="020B0604030504040204" pitchFamily="34" charset="0"/>
              </a:rPr>
              <a:t>Directeur</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42 jaar, getrouwd en 3 kinderen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Acquisitie / innovaties / opleiding</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Gezin, met vrienden op stap, wintersport</a:t>
            </a:r>
          </a:p>
        </p:txBody>
      </p:sp>
      <p:pic>
        <p:nvPicPr>
          <p:cNvPr id="2" name="Tijdelijke aanduiding voor afbeelding 5">
            <a:extLst>
              <a:ext uri="{FF2B5EF4-FFF2-40B4-BE49-F238E27FC236}">
                <a16:creationId xmlns:a16="http://schemas.microsoft.com/office/drawing/2014/main" id="{F364F80B-33F6-8F97-9F9C-38E462FF5C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1225" y="877502"/>
            <a:ext cx="3352800" cy="4987926"/>
          </a:xfrm>
          <a:prstGeom prst="rect">
            <a:avLst/>
          </a:prstGeom>
        </p:spPr>
      </p:pic>
    </p:spTree>
    <p:extLst>
      <p:ext uri="{BB962C8B-B14F-4D97-AF65-F5344CB8AC3E}">
        <p14:creationId xmlns:p14="http://schemas.microsoft.com/office/powerpoint/2010/main" val="566704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897355E-5D35-9260-6747-66B33A0269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605"/>
            <a:ext cx="12192000" cy="5975406"/>
          </a:xfrm>
          <a:prstGeom prst="rect">
            <a:avLst/>
          </a:prstGeom>
        </p:spPr>
      </p:pic>
    </p:spTree>
    <p:extLst>
      <p:ext uri="{BB962C8B-B14F-4D97-AF65-F5344CB8AC3E}">
        <p14:creationId xmlns:p14="http://schemas.microsoft.com/office/powerpoint/2010/main" val="1127830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fbeeldingsresultaat voor 3d scanner logo">
            <a:extLst>
              <a:ext uri="{FF2B5EF4-FFF2-40B4-BE49-F238E27FC236}">
                <a16:creationId xmlns:a16="http://schemas.microsoft.com/office/drawing/2014/main" id="{E9A058C6-13A9-4044-9F17-AB26F0BCF7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299" y="4575680"/>
            <a:ext cx="1152787" cy="927069"/>
          </a:xfrm>
          <a:prstGeom prst="rect">
            <a:avLst/>
          </a:prstGeom>
          <a:noFill/>
          <a:extLst>
            <a:ext uri="{909E8E84-426E-40DD-AFC4-6F175D3DCCD1}">
              <a14:hiddenFill xmlns:a14="http://schemas.microsoft.com/office/drawing/2010/main">
                <a:solidFill>
                  <a:srgbClr val="FFFFFF"/>
                </a:solidFill>
              </a14:hiddenFill>
            </a:ext>
          </a:extLst>
        </p:spPr>
      </p:pic>
      <p:grpSp>
        <p:nvGrpSpPr>
          <p:cNvPr id="4101" name="Groep 18">
            <a:extLst>
              <a:ext uri="{FF2B5EF4-FFF2-40B4-BE49-F238E27FC236}">
                <a16:creationId xmlns:a16="http://schemas.microsoft.com/office/drawing/2014/main" id="{7B056337-6599-4257-A133-4F338D7BF18F}"/>
              </a:ext>
            </a:extLst>
          </p:cNvPr>
          <p:cNvGrpSpPr>
            <a:grpSpLocks/>
          </p:cNvGrpSpPr>
          <p:nvPr/>
        </p:nvGrpSpPr>
        <p:grpSpPr bwMode="auto">
          <a:xfrm>
            <a:off x="3218634" y="4624178"/>
            <a:ext cx="1204912" cy="1233164"/>
            <a:chOff x="4375792" y="5311321"/>
            <a:chExt cx="1204155" cy="1232549"/>
          </a:xfrm>
        </p:grpSpPr>
        <p:pic>
          <p:nvPicPr>
            <p:cNvPr id="4127" name="Picture 16" descr="Afbeeldingsresultaat voor quad silhouette">
              <a:extLst>
                <a:ext uri="{FF2B5EF4-FFF2-40B4-BE49-F238E27FC236}">
                  <a16:creationId xmlns:a16="http://schemas.microsoft.com/office/drawing/2014/main" id="{F87CE09A-203B-4D78-AAC8-DA748A7C11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5792" y="5311321"/>
              <a:ext cx="1204155" cy="81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Tekstvak 20">
              <a:extLst>
                <a:ext uri="{FF2B5EF4-FFF2-40B4-BE49-F238E27FC236}">
                  <a16:creationId xmlns:a16="http://schemas.microsoft.com/office/drawing/2014/main" id="{CA3BC827-9A4C-4E91-B05E-81D60D41E9C9}"/>
                </a:ext>
              </a:extLst>
            </p:cNvPr>
            <p:cNvSpPr txBox="1">
              <a:spLocks noChangeArrowheads="1"/>
            </p:cNvSpPr>
            <p:nvPr/>
          </p:nvSpPr>
          <p:spPr bwMode="auto">
            <a:xfrm>
              <a:off x="4798629" y="6082205"/>
              <a:ext cx="374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1</a:t>
              </a:r>
            </a:p>
          </p:txBody>
        </p:sp>
      </p:grpSp>
      <p:grpSp>
        <p:nvGrpSpPr>
          <p:cNvPr id="4102" name="Groep 21">
            <a:extLst>
              <a:ext uri="{FF2B5EF4-FFF2-40B4-BE49-F238E27FC236}">
                <a16:creationId xmlns:a16="http://schemas.microsoft.com/office/drawing/2014/main" id="{BC62D7C2-99EB-4C9D-8A66-9EDF9FF791DE}"/>
              </a:ext>
            </a:extLst>
          </p:cNvPr>
          <p:cNvGrpSpPr>
            <a:grpSpLocks/>
          </p:cNvGrpSpPr>
          <p:nvPr/>
        </p:nvGrpSpPr>
        <p:grpSpPr bwMode="auto">
          <a:xfrm>
            <a:off x="4937213" y="4709905"/>
            <a:ext cx="1555750" cy="1182813"/>
            <a:chOff x="6367253" y="5397600"/>
            <a:chExt cx="1555225" cy="1181576"/>
          </a:xfrm>
        </p:grpSpPr>
        <p:pic>
          <p:nvPicPr>
            <p:cNvPr id="4125" name="Afbeelding 22">
              <a:extLst>
                <a:ext uri="{FF2B5EF4-FFF2-40B4-BE49-F238E27FC236}">
                  <a16:creationId xmlns:a16="http://schemas.microsoft.com/office/drawing/2014/main" id="{13E66C7F-74FD-4DD4-A507-C4D1093BB2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67253" y="5397600"/>
              <a:ext cx="1555225" cy="6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Tekstvak 23">
              <a:extLst>
                <a:ext uri="{FF2B5EF4-FFF2-40B4-BE49-F238E27FC236}">
                  <a16:creationId xmlns:a16="http://schemas.microsoft.com/office/drawing/2014/main" id="{2AD512A9-F774-490E-A444-E53FA68DD028}"/>
                </a:ext>
              </a:extLst>
            </p:cNvPr>
            <p:cNvSpPr txBox="1">
              <a:spLocks noChangeArrowheads="1"/>
            </p:cNvSpPr>
            <p:nvPr/>
          </p:nvSpPr>
          <p:spPr bwMode="auto">
            <a:xfrm>
              <a:off x="6958988" y="6117511"/>
              <a:ext cx="371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1</a:t>
              </a:r>
            </a:p>
          </p:txBody>
        </p:sp>
      </p:grpSp>
      <p:sp>
        <p:nvSpPr>
          <p:cNvPr id="4103" name="Tekstvak 24">
            <a:extLst>
              <a:ext uri="{FF2B5EF4-FFF2-40B4-BE49-F238E27FC236}">
                <a16:creationId xmlns:a16="http://schemas.microsoft.com/office/drawing/2014/main" id="{5B761C5B-B7F2-4179-A71B-68D0DC1CBFC0}"/>
              </a:ext>
            </a:extLst>
          </p:cNvPr>
          <p:cNvSpPr txBox="1">
            <a:spLocks noChangeArrowheads="1"/>
          </p:cNvSpPr>
          <p:nvPr/>
        </p:nvSpPr>
        <p:spPr bwMode="auto">
          <a:xfrm>
            <a:off x="4914593" y="3083169"/>
            <a:ext cx="598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15</a:t>
            </a:r>
          </a:p>
        </p:txBody>
      </p:sp>
      <p:pic>
        <p:nvPicPr>
          <p:cNvPr id="4104" name="Afbeelding 25" descr="Afbeelding met object&#10;&#10;Beschrijving is gegenereerd met zeer hoge betrouwbaarheid">
            <a:extLst>
              <a:ext uri="{FF2B5EF4-FFF2-40B4-BE49-F238E27FC236}">
                <a16:creationId xmlns:a16="http://schemas.microsoft.com/office/drawing/2014/main" id="{685C90B9-1141-4815-A12B-14270C5C4F8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08793" y="2274765"/>
            <a:ext cx="9350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Afbeelding 42">
            <a:extLst>
              <a:ext uri="{FF2B5EF4-FFF2-40B4-BE49-F238E27FC236}">
                <a16:creationId xmlns:a16="http://schemas.microsoft.com/office/drawing/2014/main" id="{5E06FCC5-5691-43E2-8337-1592B941B4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r="-36288"/>
          <a:stretch>
            <a:fillRect/>
          </a:stretch>
        </p:blipFill>
        <p:spPr bwMode="auto">
          <a:xfrm>
            <a:off x="3918531" y="2351738"/>
            <a:ext cx="3714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9" name="Groep 43">
            <a:extLst>
              <a:ext uri="{FF2B5EF4-FFF2-40B4-BE49-F238E27FC236}">
                <a16:creationId xmlns:a16="http://schemas.microsoft.com/office/drawing/2014/main" id="{512772F1-EEEE-4AFE-8AD4-9BF5DF522A27}"/>
              </a:ext>
            </a:extLst>
          </p:cNvPr>
          <p:cNvGrpSpPr>
            <a:grpSpLocks/>
          </p:cNvGrpSpPr>
          <p:nvPr/>
        </p:nvGrpSpPr>
        <p:grpSpPr bwMode="auto">
          <a:xfrm>
            <a:off x="467976" y="2370004"/>
            <a:ext cx="1379164" cy="1175087"/>
            <a:chOff x="1188873" y="4850939"/>
            <a:chExt cx="1378083" cy="1174542"/>
          </a:xfrm>
        </p:grpSpPr>
        <p:pic>
          <p:nvPicPr>
            <p:cNvPr id="4121" name="Picture 2" descr="Afbeeldingsresultaat voor employees silhouette">
              <a:extLst>
                <a:ext uri="{FF2B5EF4-FFF2-40B4-BE49-F238E27FC236}">
                  <a16:creationId xmlns:a16="http://schemas.microsoft.com/office/drawing/2014/main" id="{9E504244-5905-430F-A385-C1A09A8193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88873" y="4850939"/>
              <a:ext cx="843071" cy="67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Tekstvak 45">
              <a:extLst>
                <a:ext uri="{FF2B5EF4-FFF2-40B4-BE49-F238E27FC236}">
                  <a16:creationId xmlns:a16="http://schemas.microsoft.com/office/drawing/2014/main" id="{F46A22B1-CB3A-4AB1-AFCE-02870786958F}"/>
                </a:ext>
              </a:extLst>
            </p:cNvPr>
            <p:cNvSpPr txBox="1">
              <a:spLocks noChangeArrowheads="1"/>
            </p:cNvSpPr>
            <p:nvPr/>
          </p:nvSpPr>
          <p:spPr bwMode="auto">
            <a:xfrm>
              <a:off x="1328751" y="5563816"/>
              <a:ext cx="1238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26</a:t>
              </a:r>
            </a:p>
          </p:txBody>
        </p:sp>
      </p:grpSp>
      <p:grpSp>
        <p:nvGrpSpPr>
          <p:cNvPr id="4110" name="Groep 46">
            <a:extLst>
              <a:ext uri="{FF2B5EF4-FFF2-40B4-BE49-F238E27FC236}">
                <a16:creationId xmlns:a16="http://schemas.microsoft.com/office/drawing/2014/main" id="{4883D861-5068-485F-A58F-341D1C523EF5}"/>
              </a:ext>
            </a:extLst>
          </p:cNvPr>
          <p:cNvGrpSpPr>
            <a:grpSpLocks/>
          </p:cNvGrpSpPr>
          <p:nvPr/>
        </p:nvGrpSpPr>
        <p:grpSpPr bwMode="auto">
          <a:xfrm>
            <a:off x="1834398" y="2370002"/>
            <a:ext cx="1676400" cy="1200080"/>
            <a:chOff x="2261792" y="5402534"/>
            <a:chExt cx="1677523" cy="1199337"/>
          </a:xfrm>
        </p:grpSpPr>
        <p:grpSp>
          <p:nvGrpSpPr>
            <p:cNvPr id="4115" name="Groep 47">
              <a:extLst>
                <a:ext uri="{FF2B5EF4-FFF2-40B4-BE49-F238E27FC236}">
                  <a16:creationId xmlns:a16="http://schemas.microsoft.com/office/drawing/2014/main" id="{7AAA4155-E556-40FA-86E0-9CB2D53D7DE0}"/>
                </a:ext>
              </a:extLst>
            </p:cNvPr>
            <p:cNvGrpSpPr>
              <a:grpSpLocks noChangeAspect="1"/>
            </p:cNvGrpSpPr>
            <p:nvPr/>
          </p:nvGrpSpPr>
          <p:grpSpPr bwMode="auto">
            <a:xfrm>
              <a:off x="2261792" y="5402534"/>
              <a:ext cx="1677523" cy="669523"/>
              <a:chOff x="-6720115" y="3637796"/>
              <a:chExt cx="6410827" cy="2558652"/>
            </a:xfrm>
          </p:grpSpPr>
          <p:pic>
            <p:nvPicPr>
              <p:cNvPr id="4117" name="Afbeelding 49">
                <a:extLst>
                  <a:ext uri="{FF2B5EF4-FFF2-40B4-BE49-F238E27FC236}">
                    <a16:creationId xmlns:a16="http://schemas.microsoft.com/office/drawing/2014/main" id="{5D8DEBB7-6E71-47D5-BF7C-2062D07EC97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20115" y="3637796"/>
                <a:ext cx="6410827" cy="240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Afbeelding 50">
                <a:extLst>
                  <a:ext uri="{FF2B5EF4-FFF2-40B4-BE49-F238E27FC236}">
                    <a16:creationId xmlns:a16="http://schemas.microsoft.com/office/drawing/2014/main" id="{3742E8F1-0F8B-498D-A07A-6F9D77F7D88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60000">
                <a:off x="-5520776" y="3880074"/>
                <a:ext cx="1757694" cy="54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Afbeelding 51">
                <a:extLst>
                  <a:ext uri="{FF2B5EF4-FFF2-40B4-BE49-F238E27FC236}">
                    <a16:creationId xmlns:a16="http://schemas.microsoft.com/office/drawing/2014/main" id="{86B72C9A-8461-486D-922C-FE040D77961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06177" y="5328922"/>
                <a:ext cx="872761" cy="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Afbeelding 52">
                <a:extLst>
                  <a:ext uri="{FF2B5EF4-FFF2-40B4-BE49-F238E27FC236}">
                    <a16:creationId xmlns:a16="http://schemas.microsoft.com/office/drawing/2014/main" id="{05A6C01A-93E0-4A93-B1FF-DB96ED72436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975583" y="5328922"/>
                <a:ext cx="872761" cy="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Tekstvak 48">
              <a:extLst>
                <a:ext uri="{FF2B5EF4-FFF2-40B4-BE49-F238E27FC236}">
                  <a16:creationId xmlns:a16="http://schemas.microsoft.com/office/drawing/2014/main" id="{CABCA262-28F3-4D59-B4BE-15363256AE93}"/>
                </a:ext>
              </a:extLst>
            </p:cNvPr>
            <p:cNvSpPr txBox="1">
              <a:spLocks noChangeArrowheads="1"/>
            </p:cNvSpPr>
            <p:nvPr/>
          </p:nvSpPr>
          <p:spPr bwMode="auto">
            <a:xfrm>
              <a:off x="2759849" y="6140206"/>
              <a:ext cx="598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14</a:t>
              </a:r>
            </a:p>
          </p:txBody>
        </p:sp>
      </p:grpSp>
      <p:sp>
        <p:nvSpPr>
          <p:cNvPr id="4111" name="Tekstvak 53">
            <a:extLst>
              <a:ext uri="{FF2B5EF4-FFF2-40B4-BE49-F238E27FC236}">
                <a16:creationId xmlns:a16="http://schemas.microsoft.com/office/drawing/2014/main" id="{3FCB5460-A5F6-4034-BEBF-CA168A0D3565}"/>
              </a:ext>
            </a:extLst>
          </p:cNvPr>
          <p:cNvSpPr txBox="1">
            <a:spLocks noChangeArrowheads="1"/>
          </p:cNvSpPr>
          <p:nvPr/>
        </p:nvSpPr>
        <p:spPr bwMode="auto">
          <a:xfrm>
            <a:off x="3847725" y="3083365"/>
            <a:ext cx="598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15</a:t>
            </a:r>
          </a:p>
        </p:txBody>
      </p:sp>
      <p:pic>
        <p:nvPicPr>
          <p:cNvPr id="1028" name="Picture 4" descr="Afbeeldingsresultaat voor drone logo">
            <a:extLst>
              <a:ext uri="{FF2B5EF4-FFF2-40B4-BE49-F238E27FC236}">
                <a16:creationId xmlns:a16="http://schemas.microsoft.com/office/drawing/2014/main" id="{BDD2624F-9DC7-48DF-996D-7DA74D3B409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718592" y="4435923"/>
            <a:ext cx="1152787" cy="1152787"/>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26">
            <a:extLst>
              <a:ext uri="{FF2B5EF4-FFF2-40B4-BE49-F238E27FC236}">
                <a16:creationId xmlns:a16="http://schemas.microsoft.com/office/drawing/2014/main" id="{647668D9-CA62-4B32-A3D5-7E525F4D5372}"/>
              </a:ext>
            </a:extLst>
          </p:cNvPr>
          <p:cNvSpPr txBox="1">
            <a:spLocks noChangeArrowheads="1"/>
          </p:cNvSpPr>
          <p:nvPr/>
        </p:nvSpPr>
        <p:spPr bwMode="auto">
          <a:xfrm>
            <a:off x="2151453" y="5430857"/>
            <a:ext cx="371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2</a:t>
            </a:r>
          </a:p>
        </p:txBody>
      </p:sp>
      <p:sp>
        <p:nvSpPr>
          <p:cNvPr id="38" name="Tekstvak 26">
            <a:extLst>
              <a:ext uri="{FF2B5EF4-FFF2-40B4-BE49-F238E27FC236}">
                <a16:creationId xmlns:a16="http://schemas.microsoft.com/office/drawing/2014/main" id="{B6FE29EC-2D17-401C-87A1-58686DBD1672}"/>
              </a:ext>
            </a:extLst>
          </p:cNvPr>
          <p:cNvSpPr txBox="1">
            <a:spLocks noChangeArrowheads="1"/>
          </p:cNvSpPr>
          <p:nvPr/>
        </p:nvSpPr>
        <p:spPr bwMode="auto">
          <a:xfrm>
            <a:off x="760606" y="5438736"/>
            <a:ext cx="689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dirty="0">
                <a:solidFill>
                  <a:srgbClr val="FF0000"/>
                </a:solidFill>
              </a:rPr>
              <a:t>5</a:t>
            </a:r>
          </a:p>
        </p:txBody>
      </p:sp>
      <p:sp>
        <p:nvSpPr>
          <p:cNvPr id="34" name="Tekstballon: ovaal 33">
            <a:extLst>
              <a:ext uri="{FF2B5EF4-FFF2-40B4-BE49-F238E27FC236}">
                <a16:creationId xmlns:a16="http://schemas.microsoft.com/office/drawing/2014/main" id="{42666867-CD28-4286-A060-EC942A565A8E}"/>
              </a:ext>
            </a:extLst>
          </p:cNvPr>
          <p:cNvSpPr/>
          <p:nvPr/>
        </p:nvSpPr>
        <p:spPr>
          <a:xfrm>
            <a:off x="6282600" y="306674"/>
            <a:ext cx="5482238" cy="1284671"/>
          </a:xfrm>
          <a:prstGeom prst="wedgeEllipseCallout">
            <a:avLst>
              <a:gd name="adj1" fmla="val 4610"/>
              <a:gd name="adj2" fmla="val 172743"/>
            </a:avLst>
          </a:prstGeom>
          <a:noFill/>
          <a:ln>
            <a:solidFill>
              <a:srgbClr val="FF0000"/>
            </a:solidFill>
          </a:ln>
        </p:spPr>
        <p:txBody>
          <a:bodyPr wrap="square" rtlCol="0" anchor="ctr">
            <a:spAutoFit/>
          </a:bodyPr>
          <a:lstStyle/>
          <a:p>
            <a:pPr algn="ctr">
              <a:lnSpc>
                <a:spcPct val="115000"/>
              </a:lnSpc>
              <a:spcAft>
                <a:spcPts val="1000"/>
              </a:spcAft>
            </a:pPr>
            <a:r>
              <a:rPr lang="nl-NL" sz="1600" b="1" dirty="0">
                <a:effectLst/>
                <a:latin typeface="Verdana" panose="020B0604030504040204" pitchFamily="34" charset="0"/>
                <a:ea typeface="Verdana" panose="020B0604030504040204" pitchFamily="34" charset="0"/>
                <a:cs typeface="Times New Roman" panose="02020603050405020304" pitchFamily="18" charset="0"/>
              </a:rPr>
              <a:t>We gaan voor betrouwbaarheid</a:t>
            </a:r>
            <a:r>
              <a:rPr lang="nl-NL" sz="1600" b="1" dirty="0">
                <a:latin typeface="Verdana" panose="020B0604030504040204" pitchFamily="34" charset="0"/>
                <a:ea typeface="Verdana" panose="020B0604030504040204" pitchFamily="34" charset="0"/>
                <a:cs typeface="Times New Roman" panose="02020603050405020304" pitchFamily="18" charset="0"/>
              </a:rPr>
              <a:t> en</a:t>
            </a:r>
            <a:r>
              <a:rPr lang="nl-NL" sz="1600" b="1" dirty="0">
                <a:effectLst/>
                <a:latin typeface="Verdana" panose="020B0604030504040204" pitchFamily="34" charset="0"/>
                <a:ea typeface="Verdana" panose="020B0604030504040204" pitchFamily="34" charset="0"/>
                <a:cs typeface="Times New Roman" panose="02020603050405020304" pitchFamily="18" charset="0"/>
              </a:rPr>
              <a:t> kwaliteit, we zijn innovatief en </a:t>
            </a:r>
            <a:r>
              <a:rPr lang="nl-NL" sz="1600" b="1" dirty="0">
                <a:latin typeface="Verdana" panose="020B0604030504040204" pitchFamily="34" charset="0"/>
                <a:ea typeface="Verdana" panose="020B0604030504040204" pitchFamily="34" charset="0"/>
                <a:cs typeface="Times New Roman" panose="02020603050405020304" pitchFamily="18" charset="0"/>
              </a:rPr>
              <a:t>denken graag met u mee</a:t>
            </a:r>
            <a:endParaRPr lang="nl-NL" sz="1600"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 name="Afbeelding 9" descr="Afbeelding met persoon, kleding, machine, overdekt&#10;&#10;Automatisch gegenereerde beschrijving">
            <a:extLst>
              <a:ext uri="{FF2B5EF4-FFF2-40B4-BE49-F238E27FC236}">
                <a16:creationId xmlns:a16="http://schemas.microsoft.com/office/drawing/2014/main" id="{070EB64D-E60B-5AAF-E166-53FBC6073757}"/>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p:blipFill>
        <p:spPr>
          <a:xfrm>
            <a:off x="5413216" y="1735654"/>
            <a:ext cx="6778784" cy="4770653"/>
          </a:xfrm>
          <a:prstGeom prst="rect">
            <a:avLst/>
          </a:prstGeom>
        </p:spPr>
      </p:pic>
      <p:pic>
        <p:nvPicPr>
          <p:cNvPr id="2" name="Afbeelding 1">
            <a:extLst>
              <a:ext uri="{FF2B5EF4-FFF2-40B4-BE49-F238E27FC236}">
                <a16:creationId xmlns:a16="http://schemas.microsoft.com/office/drawing/2014/main" id="{271A936B-1BD4-8F9B-44F4-B9F70F9D0B8C}"/>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427162" y="271716"/>
            <a:ext cx="4888434" cy="1497635"/>
          </a:xfrm>
          <a:prstGeom prst="rect">
            <a:avLst/>
          </a:prstGeom>
        </p:spPr>
      </p:pic>
    </p:spTree>
  </p:cSld>
  <p:clrMapOvr>
    <a:masterClrMapping/>
  </p:clrMapOvr>
  <p:timing>
    <p:tnLst>
      <p:par>
        <p:cTn id="1" dur="indefinite" restart="never" nodeType="tmRoot">
          <p:childTnLst>
            <p:par>
              <p:cTn id="2"/>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2663C-488C-FCED-B637-0EAFC4A0D3D7}"/>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1A659274-E3BB-A7CE-3D0D-A43F68B85C16}"/>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Welkom</a:t>
            </a:r>
          </a:p>
        </p:txBody>
      </p:sp>
      <p:sp>
        <p:nvSpPr>
          <p:cNvPr id="11" name="Tekstvak 10">
            <a:extLst>
              <a:ext uri="{FF2B5EF4-FFF2-40B4-BE49-F238E27FC236}">
                <a16:creationId xmlns:a16="http://schemas.microsoft.com/office/drawing/2014/main" id="{6C2E96CB-566F-ECCF-3EE2-3843D6E63EB2}"/>
              </a:ext>
            </a:extLst>
          </p:cNvPr>
          <p:cNvSpPr txBox="1"/>
          <p:nvPr/>
        </p:nvSpPr>
        <p:spPr>
          <a:xfrm>
            <a:off x="690542" y="1027099"/>
            <a:ext cx="9513773" cy="4770537"/>
          </a:xfrm>
          <a:prstGeom prst="rect">
            <a:avLst/>
          </a:prstGeom>
          <a:noFill/>
        </p:spPr>
        <p:txBody>
          <a:bodyPr wrap="square" rtlCol="0">
            <a:spAutoFit/>
          </a:bodyPr>
          <a:lstStyle/>
          <a:p>
            <a:r>
              <a:rPr lang="nl-NL" sz="1600" b="1" dirty="0"/>
              <a:t>Meten en uitzetten op de bouw</a:t>
            </a:r>
          </a:p>
          <a:p>
            <a:endParaRPr lang="nl-NL" sz="1600" b="1" dirty="0"/>
          </a:p>
          <a:p>
            <a:r>
              <a:rPr lang="nl-NL" sz="1600" dirty="0"/>
              <a:t>Ik ben Rein Brandsma, 42 jaar, getrouwd, 3 kinderen. </a:t>
            </a:r>
          </a:p>
          <a:p>
            <a:r>
              <a:rPr lang="nl-NL" sz="1600" dirty="0"/>
              <a:t>Ik ben directeur van BDM dat staat voor Brandsma Digitaal Meten</a:t>
            </a:r>
          </a:p>
          <a:p>
            <a:r>
              <a:rPr lang="nl-NL" sz="1600" dirty="0"/>
              <a:t>Samen met mijn 26 collega’s zorgen wij ervoor dat de maatvoering goed verzorgd is van projecten in de bouw, </a:t>
            </a:r>
            <a:r>
              <a:rPr lang="nl-NL" sz="1600" dirty="0" err="1"/>
              <a:t>gww</a:t>
            </a:r>
            <a:r>
              <a:rPr lang="nl-NL" sz="1600" dirty="0"/>
              <a:t>, industrie en maritiem.</a:t>
            </a:r>
          </a:p>
          <a:p>
            <a:endParaRPr lang="nl-NL" sz="1600" dirty="0"/>
          </a:p>
          <a:p>
            <a:r>
              <a:rPr lang="nl-NL" sz="1600" dirty="0"/>
              <a:t>Vandaag gaan we kijken naar een onderdeel van de bouw waar veel mensen dagelijks mee werken, maar waar relatief weinig aandacht voor is in de opleiding: maatvoering</a:t>
            </a:r>
          </a:p>
          <a:p>
            <a:endParaRPr lang="nl-NL" sz="1600" b="1" dirty="0"/>
          </a:p>
          <a:p>
            <a:r>
              <a:rPr lang="nl-NL" sz="1600" b="1" dirty="0"/>
              <a:t>Doel van vandaag</a:t>
            </a:r>
            <a:endParaRPr lang="nl-NL" sz="1600" dirty="0"/>
          </a:p>
          <a:p>
            <a:r>
              <a:rPr lang="nl-NL" sz="1600" dirty="0"/>
              <a:t>Kennismaken met digitaal meten </a:t>
            </a:r>
          </a:p>
          <a:p>
            <a:r>
              <a:rPr lang="nl-NL" sz="1600" dirty="0"/>
              <a:t>Meer weten over een total station </a:t>
            </a:r>
          </a:p>
          <a:p>
            <a:r>
              <a:rPr lang="nl-NL" sz="1600" dirty="0"/>
              <a:t>Meer weten over een 3D-laserscanner </a:t>
            </a:r>
          </a:p>
          <a:p>
            <a:r>
              <a:rPr lang="nl-NL" sz="1600" dirty="0"/>
              <a:t>Zelf meten en uitzetten</a:t>
            </a:r>
          </a:p>
          <a:p>
            <a:endParaRPr lang="nl-NL" sz="1600" dirty="0"/>
          </a:p>
          <a:p>
            <a:r>
              <a:rPr lang="nl-NL" sz="1600" b="1" dirty="0"/>
              <a:t>Vraag aan de groep:</a:t>
            </a:r>
            <a:endParaRPr lang="nl-NL" sz="1600" dirty="0"/>
          </a:p>
          <a:p>
            <a:r>
              <a:rPr lang="nl-NL" sz="1600" dirty="0"/>
              <a:t>Hoe komt een BIM-model uiteindelijk op de juiste plek buiten terecht?</a:t>
            </a:r>
          </a:p>
          <a:p>
            <a:endParaRPr lang="nl-NL" sz="1600" dirty="0"/>
          </a:p>
        </p:txBody>
      </p:sp>
    </p:spTree>
    <p:extLst>
      <p:ext uri="{BB962C8B-B14F-4D97-AF65-F5344CB8AC3E}">
        <p14:creationId xmlns:p14="http://schemas.microsoft.com/office/powerpoint/2010/main" val="817078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54C6E-234E-85DB-5A82-5AC7FC2CB746}"/>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95DD503F-5D20-7F51-2170-D4759241ED8E}"/>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Waarom meten?</a:t>
            </a:r>
          </a:p>
        </p:txBody>
      </p:sp>
      <p:sp>
        <p:nvSpPr>
          <p:cNvPr id="11" name="Tekstvak 10">
            <a:extLst>
              <a:ext uri="{FF2B5EF4-FFF2-40B4-BE49-F238E27FC236}">
                <a16:creationId xmlns:a16="http://schemas.microsoft.com/office/drawing/2014/main" id="{02682365-ACA1-45C0-AC68-AF0BAFC10AFD}"/>
              </a:ext>
            </a:extLst>
          </p:cNvPr>
          <p:cNvSpPr txBox="1"/>
          <p:nvPr/>
        </p:nvSpPr>
        <p:spPr>
          <a:xfrm>
            <a:off x="690542" y="1027099"/>
            <a:ext cx="9513773" cy="3293209"/>
          </a:xfrm>
          <a:prstGeom prst="rect">
            <a:avLst/>
          </a:prstGeom>
          <a:noFill/>
        </p:spPr>
        <p:txBody>
          <a:bodyPr wrap="square" rtlCol="0">
            <a:spAutoFit/>
          </a:bodyPr>
          <a:lstStyle/>
          <a:p>
            <a:r>
              <a:rPr lang="nl-NL" sz="1600" dirty="0"/>
              <a:t>Een gebouw wordt twee keer gebouwd: Eerst digitaal – daarna buiten</a:t>
            </a:r>
          </a:p>
          <a:p>
            <a:endParaRPr lang="nl-NL" sz="1600" dirty="0"/>
          </a:p>
          <a:p>
            <a:r>
              <a:rPr lang="nl-NL" sz="1600" dirty="0"/>
              <a:t>Het ontstaan van een gebouw begint tegenwoordig bijna altijd eerst digitaal. In een tekening, een BIM-model of een ontwerp</a:t>
            </a:r>
          </a:p>
          <a:p>
            <a:r>
              <a:rPr lang="nl-NL" sz="1600" dirty="0"/>
              <a:t>Maar uiteindelijk moet het gebouw ook daadwerkelijk buiten komen te staan. Er komt een fundering, muren, kolommen en installaties</a:t>
            </a:r>
          </a:p>
          <a:p>
            <a:endParaRPr lang="nl-NL" sz="1600" dirty="0"/>
          </a:p>
          <a:p>
            <a:r>
              <a:rPr lang="nl-NL" sz="1600" dirty="0"/>
              <a:t>Daar zit een uitdaging. Hoe zorgen we ervoor dat wat de ontwerper heeft bedacht precies op de juiste plek gebouwd wordt? Daar begint het vak van de meetspecialist (of landmeter of maatvoerder).</a:t>
            </a:r>
          </a:p>
          <a:p>
            <a:endParaRPr lang="nl-NL" sz="1600" dirty="0"/>
          </a:p>
          <a:p>
            <a:r>
              <a:rPr lang="nl-NL" sz="1600" b="1" dirty="0"/>
              <a:t>Vraag:</a:t>
            </a:r>
          </a:p>
          <a:p>
            <a:r>
              <a:rPr lang="nl-NL" sz="1600" dirty="0"/>
              <a:t>Hoe zorgen we dat beide exact overeenkomen?</a:t>
            </a:r>
          </a:p>
          <a:p>
            <a:r>
              <a:rPr lang="nl-NL" sz="1600" dirty="0"/>
              <a:t>Wie heeft tijdens projecten wel eens discussie gehad over maten of posities op de bouwplaats?</a:t>
            </a:r>
          </a:p>
        </p:txBody>
      </p:sp>
    </p:spTree>
    <p:extLst>
      <p:ext uri="{BB962C8B-B14F-4D97-AF65-F5344CB8AC3E}">
        <p14:creationId xmlns:p14="http://schemas.microsoft.com/office/powerpoint/2010/main" val="1630940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8997E-4706-0A63-AB81-BA6040B4D4D5}"/>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EFAA515F-5894-D272-395D-DDBC0475B964}"/>
              </a:ext>
            </a:extLst>
          </p:cNvPr>
          <p:cNvSpPr txBox="1">
            <a:spLocks noChangeArrowheads="1"/>
          </p:cNvSpPr>
          <p:nvPr/>
        </p:nvSpPr>
        <p:spPr bwMode="auto">
          <a:xfrm>
            <a:off x="690542" y="354563"/>
            <a:ext cx="795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De rol van de meetspecialist/maatvoerder</a:t>
            </a:r>
          </a:p>
        </p:txBody>
      </p:sp>
      <p:sp>
        <p:nvSpPr>
          <p:cNvPr id="11" name="Tekstvak 10">
            <a:extLst>
              <a:ext uri="{FF2B5EF4-FFF2-40B4-BE49-F238E27FC236}">
                <a16:creationId xmlns:a16="http://schemas.microsoft.com/office/drawing/2014/main" id="{29124577-E4C7-0051-885D-A576C2EEB672}"/>
              </a:ext>
            </a:extLst>
          </p:cNvPr>
          <p:cNvSpPr txBox="1"/>
          <p:nvPr/>
        </p:nvSpPr>
        <p:spPr>
          <a:xfrm>
            <a:off x="690542" y="1027099"/>
            <a:ext cx="9513773" cy="4031873"/>
          </a:xfrm>
          <a:prstGeom prst="rect">
            <a:avLst/>
          </a:prstGeom>
          <a:noFill/>
        </p:spPr>
        <p:txBody>
          <a:bodyPr wrap="square" rtlCol="0">
            <a:spAutoFit/>
          </a:bodyPr>
          <a:lstStyle/>
          <a:p>
            <a:r>
              <a:rPr lang="nl-NL" sz="1600" b="1" dirty="0"/>
              <a:t>Schakel tussen ontwerp en werkelijkheid</a:t>
            </a:r>
          </a:p>
          <a:p>
            <a:endParaRPr lang="nl-NL" sz="1600" b="1" dirty="0"/>
          </a:p>
          <a:p>
            <a:r>
              <a:rPr lang="nl-NL" sz="1600" dirty="0"/>
              <a:t>Ons werk bestaat eigenlijk uit twee richtingen.</a:t>
            </a:r>
          </a:p>
          <a:p>
            <a:r>
              <a:rPr lang="nl-NL" sz="1600" dirty="0"/>
              <a:t>Bij uitzetten brengen we informatie uit het ontwerp naar buiten. Denk aan funderingen, wanden, kolommen of installaties.</a:t>
            </a:r>
          </a:p>
          <a:p>
            <a:r>
              <a:rPr lang="nl-NL" sz="1600" dirty="0"/>
              <a:t>Bij inmeten doen we precies het tegenovergestelde. Dan brengen we de werkelijkheid terug naar het model of de tekening."</a:t>
            </a:r>
          </a:p>
          <a:p>
            <a:r>
              <a:rPr lang="nl-NL" sz="1600" dirty="0"/>
              <a:t>Wij zijn eigenlijk de vertaler tussen de digitale en fysieke wereld.</a:t>
            </a:r>
          </a:p>
          <a:p>
            <a:endParaRPr lang="nl-NL" sz="1600" dirty="0"/>
          </a:p>
          <a:p>
            <a:r>
              <a:rPr lang="nl-NL" sz="1600" dirty="0"/>
              <a:t>Ezelsbrug verschil tussen uitzetten en inmeten:</a:t>
            </a:r>
          </a:p>
          <a:p>
            <a:r>
              <a:rPr lang="nl-NL" sz="1600" b="1" dirty="0"/>
              <a:t>Uitzetten</a:t>
            </a:r>
            <a:br>
              <a:rPr lang="nl-NL" sz="1600" dirty="0"/>
            </a:br>
            <a:r>
              <a:rPr lang="nl-NL" sz="1600" dirty="0"/>
              <a:t>Model → Bouwplaats</a:t>
            </a:r>
          </a:p>
          <a:p>
            <a:endParaRPr lang="nl-NL" sz="1600" dirty="0"/>
          </a:p>
          <a:p>
            <a:r>
              <a:rPr lang="nl-NL" sz="1600" b="1" dirty="0"/>
              <a:t>Inmeten</a:t>
            </a:r>
            <a:br>
              <a:rPr lang="nl-NL" sz="1600" dirty="0"/>
            </a:br>
            <a:r>
              <a:rPr lang="nl-NL" sz="1600" dirty="0"/>
              <a:t>Bouwplaats → Model</a:t>
            </a:r>
          </a:p>
          <a:p>
            <a:endParaRPr lang="nl-NL" sz="1600" dirty="0"/>
          </a:p>
        </p:txBody>
      </p:sp>
    </p:spTree>
    <p:extLst>
      <p:ext uri="{BB962C8B-B14F-4D97-AF65-F5344CB8AC3E}">
        <p14:creationId xmlns:p14="http://schemas.microsoft.com/office/powerpoint/2010/main" val="190610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C54FE-CDCD-DDFF-402D-3D85EC9CAD9A}"/>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7B86A026-04B5-7656-D3FB-124DC57B7461}"/>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Total station</a:t>
            </a:r>
          </a:p>
        </p:txBody>
      </p:sp>
      <p:sp>
        <p:nvSpPr>
          <p:cNvPr id="11" name="Tekstvak 10">
            <a:extLst>
              <a:ext uri="{FF2B5EF4-FFF2-40B4-BE49-F238E27FC236}">
                <a16:creationId xmlns:a16="http://schemas.microsoft.com/office/drawing/2014/main" id="{B2A37444-1DC6-FDFB-588B-922F8C6EA95A}"/>
              </a:ext>
            </a:extLst>
          </p:cNvPr>
          <p:cNvSpPr txBox="1"/>
          <p:nvPr/>
        </p:nvSpPr>
        <p:spPr>
          <a:xfrm>
            <a:off x="690542" y="1027099"/>
            <a:ext cx="9513773" cy="2308324"/>
          </a:xfrm>
          <a:prstGeom prst="rect">
            <a:avLst/>
          </a:prstGeom>
          <a:noFill/>
        </p:spPr>
        <p:txBody>
          <a:bodyPr wrap="square" rtlCol="0">
            <a:spAutoFit/>
          </a:bodyPr>
          <a:lstStyle/>
          <a:p>
            <a:r>
              <a:rPr lang="nl-NL" sz="1600" dirty="0"/>
              <a:t>Dit instrument is het werkpaard van veel maatvoerders.</a:t>
            </a:r>
          </a:p>
          <a:p>
            <a:r>
              <a:rPr lang="nl-NL" sz="1600" dirty="0"/>
              <a:t>Het meet hoeken en afstanden met een zeer hoge nauwkeurigheid.</a:t>
            </a:r>
          </a:p>
          <a:p>
            <a:r>
              <a:rPr lang="nl-NL" sz="1600" dirty="0"/>
              <a:t>Op basis daarvan berekent het de exacte positie van een punt.</a:t>
            </a:r>
          </a:p>
          <a:p>
            <a:r>
              <a:rPr lang="nl-NL" sz="1600" dirty="0"/>
              <a:t>Maar voordat we iets kunnen meten, moeten we eerst een veel belangrijkere vraag beantwoorden."</a:t>
            </a:r>
          </a:p>
          <a:p>
            <a:endParaRPr lang="nl-NL" sz="1600" b="1" dirty="0"/>
          </a:p>
          <a:p>
            <a:endParaRPr lang="nl-NL" sz="1600" dirty="0"/>
          </a:p>
          <a:p>
            <a:r>
              <a:rPr lang="nl-NL" sz="1600" b="1" dirty="0"/>
              <a:t>Vraag aan groep:</a:t>
            </a:r>
          </a:p>
          <a:p>
            <a:r>
              <a:rPr lang="nl-NL" sz="1600" dirty="0"/>
              <a:t>Hoe weet het apparaat waar hij staat?</a:t>
            </a:r>
          </a:p>
          <a:p>
            <a:endParaRPr lang="nl-NL" sz="1600" dirty="0"/>
          </a:p>
        </p:txBody>
      </p:sp>
    </p:spTree>
    <p:extLst>
      <p:ext uri="{BB962C8B-B14F-4D97-AF65-F5344CB8AC3E}">
        <p14:creationId xmlns:p14="http://schemas.microsoft.com/office/powerpoint/2010/main" val="4099845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8F5C-0133-2A2C-DE9B-7F4BF7C33772}"/>
            </a:ext>
          </a:extLst>
        </p:cNvPr>
        <p:cNvGrpSpPr/>
        <p:nvPr/>
      </p:nvGrpSpPr>
      <p:grpSpPr>
        <a:xfrm>
          <a:off x="0" y="0"/>
          <a:ext cx="0" cy="0"/>
          <a:chOff x="0" y="0"/>
          <a:chExt cx="0" cy="0"/>
        </a:xfrm>
      </p:grpSpPr>
      <p:sp>
        <p:nvSpPr>
          <p:cNvPr id="21" name="Tekstvak 11">
            <a:extLst>
              <a:ext uri="{FF2B5EF4-FFF2-40B4-BE49-F238E27FC236}">
                <a16:creationId xmlns:a16="http://schemas.microsoft.com/office/drawing/2014/main" id="{F9275625-B468-742C-88B0-55619985A228}"/>
              </a:ext>
            </a:extLst>
          </p:cNvPr>
          <p:cNvSpPr txBox="1">
            <a:spLocks noChangeArrowheads="1"/>
          </p:cNvSpPr>
          <p:nvPr/>
        </p:nvSpPr>
        <p:spPr bwMode="auto">
          <a:xfrm>
            <a:off x="690542" y="354563"/>
            <a:ext cx="58172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dirty="0">
                <a:latin typeface="+mn-lt"/>
                <a:ea typeface="Verdana" panose="020B0604030504040204" pitchFamily="34" charset="0"/>
              </a:rPr>
              <a:t>Coördinaten</a:t>
            </a:r>
          </a:p>
        </p:txBody>
      </p:sp>
      <p:sp>
        <p:nvSpPr>
          <p:cNvPr id="11" name="Tekstvak 10">
            <a:extLst>
              <a:ext uri="{FF2B5EF4-FFF2-40B4-BE49-F238E27FC236}">
                <a16:creationId xmlns:a16="http://schemas.microsoft.com/office/drawing/2014/main" id="{1F39D57B-E53D-E803-45E5-D3BFDE63A2BF}"/>
              </a:ext>
            </a:extLst>
          </p:cNvPr>
          <p:cNvSpPr txBox="1"/>
          <p:nvPr/>
        </p:nvSpPr>
        <p:spPr>
          <a:xfrm>
            <a:off x="690542" y="1027099"/>
            <a:ext cx="9513773" cy="4524315"/>
          </a:xfrm>
          <a:prstGeom prst="rect">
            <a:avLst/>
          </a:prstGeom>
          <a:noFill/>
        </p:spPr>
        <p:txBody>
          <a:bodyPr wrap="square" rtlCol="0">
            <a:spAutoFit/>
          </a:bodyPr>
          <a:lstStyle/>
          <a:p>
            <a:r>
              <a:rPr lang="nl-NL" sz="1600" b="1" dirty="0"/>
              <a:t>Eerst jezelf lokaliseren</a:t>
            </a:r>
          </a:p>
          <a:p>
            <a:r>
              <a:rPr lang="nl-NL" sz="1600" dirty="0"/>
              <a:t>Een total station heeft eigenlijk hetzelfde probleem als een mens die in een vreemde stad staat.</a:t>
            </a:r>
          </a:p>
          <a:p>
            <a:r>
              <a:rPr lang="nl-NL" sz="1600" dirty="0"/>
              <a:t>Voordat je kunt vertellen waar iets anders staat, moet je eerst weten waar je zelf bent.</a:t>
            </a:r>
          </a:p>
          <a:p>
            <a:endParaRPr lang="nl-NL" sz="1600" dirty="0"/>
          </a:p>
          <a:p>
            <a:r>
              <a:rPr lang="nl-NL" sz="1600" dirty="0"/>
              <a:t>Daarom koppelen we het instrument aan bekende punten met bekende coördinaten.</a:t>
            </a:r>
          </a:p>
          <a:p>
            <a:r>
              <a:rPr lang="nl-NL" sz="1600" dirty="0"/>
              <a:t>Vanaf dat moment spreekt het apparaat dezelfde taal als de tekening, het BIM-model en de bouwplaats."</a:t>
            </a:r>
          </a:p>
          <a:p>
            <a:endParaRPr lang="nl-NL" sz="1600" dirty="0"/>
          </a:p>
          <a:p>
            <a:r>
              <a:rPr lang="nl-NL" sz="1600" dirty="0"/>
              <a:t>Dat noemen we werken in een coördinatenstelsel.</a:t>
            </a:r>
          </a:p>
          <a:p>
            <a:endParaRPr lang="nl-NL" sz="1600" dirty="0"/>
          </a:p>
          <a:p>
            <a:r>
              <a:rPr lang="nl-NL" sz="1600" b="1" dirty="0"/>
              <a:t>Daarom:</a:t>
            </a:r>
          </a:p>
          <a:p>
            <a:r>
              <a:rPr lang="nl-NL" sz="1600" dirty="0"/>
              <a:t>Opstellen </a:t>
            </a:r>
          </a:p>
          <a:p>
            <a:r>
              <a:rPr lang="nl-NL" sz="1600" dirty="0"/>
              <a:t>Oriënteren </a:t>
            </a:r>
          </a:p>
          <a:p>
            <a:r>
              <a:rPr lang="nl-NL" sz="1600" dirty="0"/>
              <a:t>Bekende punten gebruiken </a:t>
            </a:r>
          </a:p>
          <a:p>
            <a:endParaRPr lang="nl-NL" sz="1600" dirty="0"/>
          </a:p>
          <a:p>
            <a:r>
              <a:rPr lang="nl-NL" sz="1600" dirty="0"/>
              <a:t>Pas daarna:</a:t>
            </a:r>
          </a:p>
          <a:p>
            <a:r>
              <a:rPr lang="nl-NL" sz="1600" dirty="0"/>
              <a:t>Inmeten </a:t>
            </a:r>
          </a:p>
          <a:p>
            <a:r>
              <a:rPr lang="nl-NL" sz="1600" dirty="0"/>
              <a:t>Uitzetten</a:t>
            </a:r>
          </a:p>
          <a:p>
            <a:endParaRPr lang="nl-NL" sz="1600" dirty="0"/>
          </a:p>
        </p:txBody>
      </p:sp>
    </p:spTree>
    <p:extLst>
      <p:ext uri="{BB962C8B-B14F-4D97-AF65-F5344CB8AC3E}">
        <p14:creationId xmlns:p14="http://schemas.microsoft.com/office/powerpoint/2010/main" val="304071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wrap="square">
        <a:spAutoFit/>
      </a:bodyPr>
      <a:lstStyle>
        <a:defPPr algn="ctr">
          <a:lnSpc>
            <a:spcPct val="115000"/>
          </a:lnSpc>
          <a:spcAft>
            <a:spcPts val="1000"/>
          </a:spcAft>
          <a:defRPr dirty="0" smtClean="0">
            <a:solidFill>
              <a:schemeClr val="bg1"/>
            </a:solidFill>
            <a:effectLst/>
            <a:latin typeface="Impact" panose="020B0806030902050204" pitchFamily="34" charset="0"/>
            <a:ea typeface="Calibri" panose="020F0502020204030204" pitchFamily="34" charset="0"/>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1769</Words>
  <Application>Microsoft Office PowerPoint</Application>
  <PresentationFormat>Breedbeeld</PresentationFormat>
  <Paragraphs>257</Paragraphs>
  <Slides>17</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Impact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Cor de Ridder</cp:lastModifiedBy>
  <cp:revision>13</cp:revision>
  <dcterms:created xsi:type="dcterms:W3CDTF">2020-02-28T14:13:01Z</dcterms:created>
  <dcterms:modified xsi:type="dcterms:W3CDTF">2026-06-08T08:57:21Z</dcterms:modified>
</cp:coreProperties>
</file>