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3" r:id="rId3"/>
    <p:sldId id="264" r:id="rId4"/>
    <p:sldId id="314" r:id="rId5"/>
    <p:sldId id="318" r:id="rId6"/>
    <p:sldId id="319" r:id="rId7"/>
    <p:sldId id="320" r:id="rId8"/>
    <p:sldId id="324" r:id="rId9"/>
    <p:sldId id="309" r:id="rId10"/>
    <p:sldId id="316" r:id="rId11"/>
    <p:sldId id="323" r:id="rId12"/>
    <p:sldId id="325" r:id="rId13"/>
    <p:sldId id="317" r:id="rId14"/>
    <p:sldId id="326" r:id="rId15"/>
    <p:sldId id="297" r:id="rId16"/>
    <p:sldId id="312" r:id="rId17"/>
    <p:sldId id="302" r:id="rId18"/>
    <p:sldId id="321" r:id="rId19"/>
    <p:sldId id="322" r:id="rId20"/>
    <p:sldId id="304" r:id="rId21"/>
    <p:sldId id="295" r:id="rId22"/>
  </p:sldIdLst>
  <p:sldSz cx="13004800" cy="9753600"/>
  <p:notesSz cx="6797675" cy="9928225"/>
  <p:defaultTextStyle>
    <a:lvl1pPr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1pPr>
    <a:lvl2pPr indent="2286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2pPr>
    <a:lvl3pPr indent="4572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3pPr>
    <a:lvl4pPr indent="6858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4pPr>
    <a:lvl5pPr indent="9144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5pPr>
    <a:lvl6pPr indent="11430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6pPr>
    <a:lvl7pPr indent="13716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7pPr>
    <a:lvl8pPr indent="16002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8pPr>
    <a:lvl9pPr indent="1828800" defTabSz="584200">
      <a:defRPr sz="2800">
        <a:solidFill>
          <a:srgbClr val="808785"/>
        </a:solidFill>
        <a:latin typeface="+mn-lt"/>
        <a:ea typeface="+mn-ea"/>
        <a:cs typeface="+mn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Standaardsectie" id="{C9BF1626-09FA-4666-A72C-FF0AFC88FA98}">
          <p14:sldIdLst>
            <p14:sldId id="258"/>
            <p14:sldId id="263"/>
            <p14:sldId id="264"/>
            <p14:sldId id="314"/>
            <p14:sldId id="318"/>
            <p14:sldId id="319"/>
            <p14:sldId id="320"/>
            <p14:sldId id="324"/>
            <p14:sldId id="309"/>
            <p14:sldId id="316"/>
            <p14:sldId id="323"/>
            <p14:sldId id="325"/>
            <p14:sldId id="317"/>
            <p14:sldId id="326"/>
            <p14:sldId id="297"/>
          </p14:sldIdLst>
        </p14:section>
        <p14:section name="Naamloze sectie" id="{FB44519F-9553-45AA-BE6A-27E78E29977F}">
          <p14:sldIdLst>
            <p14:sldId id="312"/>
            <p14:sldId id="302"/>
            <p14:sldId id="321"/>
            <p14:sldId id="322"/>
            <p14:sldId id="30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88" autoAdjust="0"/>
    <p:restoredTop sz="94660"/>
  </p:normalViewPr>
  <p:slideViewPr>
    <p:cSldViewPr>
      <p:cViewPr>
        <p:scale>
          <a:sx n="100" d="100"/>
          <a:sy n="100" d="100"/>
        </p:scale>
        <p:origin x="156" y="127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nl-NL" dirty="0">
                <a:solidFill>
                  <a:srgbClr val="002060"/>
                </a:solidFill>
              </a:rPr>
              <a:t>Leerling aantallen klas 3-4 BWI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761888727177434"/>
          <c:y val="0.12506870697513026"/>
          <c:w val="0.84238111272822569"/>
          <c:h val="0.7042807208645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Basis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14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Kader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38</c:v>
                </c:pt>
                <c:pt idx="3">
                  <c:v>36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GL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27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29600"/>
        <c:axId val="107144896"/>
      </c:barChart>
      <c:catAx>
        <c:axId val="359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NL"/>
          </a:p>
        </c:txPr>
        <c:crossAx val="107144896"/>
        <c:crosses val="autoZero"/>
        <c:auto val="1"/>
        <c:lblAlgn val="ctr"/>
        <c:lblOffset val="100"/>
        <c:noMultiLvlLbl val="0"/>
      </c:catAx>
      <c:valAx>
        <c:axId val="10714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leerlingen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nl-NL"/>
          </a:p>
        </c:txPr>
        <c:crossAx val="35929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BD0E-AC56-4195-B8B4-C3EB5AAE7C0A}" type="datetimeFigureOut">
              <a:rPr lang="nl-NL" smtClean="0"/>
              <a:t>15-10-2015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253A5-A43F-4B50-871E-5C4F968AC1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59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086117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27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1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18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E9039CBC-AEB2-4FEC-B4DD-E0161004498C}" type="datetimeFigureOut">
              <a:rPr lang="nl-NL" smtClean="0"/>
              <a:pPr/>
              <a:t>15-10-2015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DFFE1EE1-373D-4F13-8215-AA52B4EA8C6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4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71070F76-9060-1F41-B6CA-AF0816E3E04A}" type="datetimeFigureOut">
              <a:rPr lang="nl-NL" smtClean="0"/>
              <a:pPr/>
              <a:t>15-10-2015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012BBDDC-40FF-5747-B10E-8D06660B5E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9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51" y="1384772"/>
            <a:ext cx="9345507" cy="1005460"/>
          </a:xfrm>
          <a:prstGeom prst="rect">
            <a:avLst/>
          </a:prstGeom>
        </p:spPr>
        <p:txBody>
          <a:bodyPr lIns="109234" tIns="54617" rIns="109234" bIns="54617"/>
          <a:lstStyle>
            <a:lvl1pPr>
              <a:defRPr sz="43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949" y="6446713"/>
            <a:ext cx="3253802" cy="819573"/>
          </a:xfrm>
          <a:prstGeom prst="rect">
            <a:avLst/>
          </a:prstGeom>
        </p:spPr>
        <p:txBody>
          <a:bodyPr lIns="109234" tIns="54617" rIns="109234" bIns="54617"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6171" indent="0">
              <a:buNone/>
              <a:defRPr sz="2400" b="1"/>
            </a:lvl2pPr>
            <a:lvl3pPr marL="1092342" indent="0">
              <a:buNone/>
              <a:defRPr sz="2200" b="1"/>
            </a:lvl3pPr>
            <a:lvl4pPr marL="1638513" indent="0">
              <a:buNone/>
              <a:defRPr sz="1900" b="1"/>
            </a:lvl4pPr>
            <a:lvl5pPr marL="2184684" indent="0">
              <a:buNone/>
              <a:defRPr sz="1900" b="1"/>
            </a:lvl5pPr>
            <a:lvl6pPr marL="2730856" indent="0">
              <a:buNone/>
              <a:defRPr sz="1900" b="1"/>
            </a:lvl6pPr>
            <a:lvl7pPr marL="3277027" indent="0">
              <a:buNone/>
              <a:defRPr sz="1900" b="1"/>
            </a:lvl7pPr>
            <a:lvl8pPr marL="3823198" indent="0">
              <a:buNone/>
              <a:defRPr sz="1900" b="1"/>
            </a:lvl8pPr>
            <a:lvl9pPr marL="4369369" indent="0">
              <a:buNone/>
              <a:defRPr sz="1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23522" y="3702756"/>
            <a:ext cx="2870658" cy="22634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109234" tIns="54617" rIns="109234" bIns="54617" anchor="t">
            <a:normAutofit/>
          </a:bodyPr>
          <a:lstStyle>
            <a:lvl1pPr marL="0" indent="0" algn="ctr">
              <a:buNone/>
              <a:defRPr sz="1900"/>
            </a:lvl1pPr>
            <a:lvl2pPr marL="546171" indent="0">
              <a:buNone/>
              <a:defRPr sz="1900"/>
            </a:lvl2pPr>
            <a:lvl3pPr marL="1092342" indent="0">
              <a:buNone/>
              <a:defRPr sz="1900"/>
            </a:lvl3pPr>
            <a:lvl4pPr marL="1638513" indent="0">
              <a:buNone/>
              <a:defRPr sz="1900"/>
            </a:lvl4pPr>
            <a:lvl5pPr marL="2184684" indent="0">
              <a:buNone/>
              <a:defRPr sz="1900"/>
            </a:lvl5pPr>
            <a:lvl6pPr marL="2730856" indent="0">
              <a:buNone/>
              <a:defRPr sz="1900"/>
            </a:lvl6pPr>
            <a:lvl7pPr marL="3277027" indent="0">
              <a:buNone/>
              <a:defRPr sz="1900"/>
            </a:lvl7pPr>
            <a:lvl8pPr marL="3823198" indent="0">
              <a:buNone/>
              <a:defRPr sz="1900"/>
            </a:lvl8pPr>
            <a:lvl9pPr marL="4369369" indent="0">
              <a:buNone/>
              <a:defRPr sz="19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1951" y="7266286"/>
            <a:ext cx="3253799" cy="1305527"/>
          </a:xfrm>
          <a:prstGeom prst="rect">
            <a:avLst/>
          </a:prstGeom>
        </p:spPr>
        <p:txBody>
          <a:bodyPr lIns="109234" tIns="54617" rIns="109234" bIns="54617" anchor="t">
            <a:normAutofit/>
          </a:bodyPr>
          <a:lstStyle>
            <a:lvl1pPr marL="0" indent="0">
              <a:buNone/>
              <a:defRPr sz="1700"/>
            </a:lvl1pPr>
            <a:lvl2pPr marL="546171" indent="0">
              <a:buNone/>
              <a:defRPr sz="1400"/>
            </a:lvl2pPr>
            <a:lvl3pPr marL="1092342" indent="0">
              <a:buNone/>
              <a:defRPr sz="1200"/>
            </a:lvl3pPr>
            <a:lvl4pPr marL="1638513" indent="0">
              <a:buNone/>
              <a:defRPr sz="1100"/>
            </a:lvl4pPr>
            <a:lvl5pPr marL="2184684" indent="0">
              <a:buNone/>
              <a:defRPr sz="1100"/>
            </a:lvl5pPr>
            <a:lvl6pPr marL="2730856" indent="0">
              <a:buNone/>
              <a:defRPr sz="1100"/>
            </a:lvl6pPr>
            <a:lvl7pPr marL="3277027" indent="0">
              <a:buNone/>
              <a:defRPr sz="1100"/>
            </a:lvl7pPr>
            <a:lvl8pPr marL="3823198" indent="0">
              <a:buNone/>
              <a:defRPr sz="1100"/>
            </a:lvl8pPr>
            <a:lvl9pPr marL="4369369" indent="0">
              <a:buNone/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373" y="6446714"/>
            <a:ext cx="3249884" cy="926089"/>
          </a:xfrm>
          <a:prstGeom prst="rect">
            <a:avLst/>
          </a:prstGeom>
        </p:spPr>
        <p:txBody>
          <a:bodyPr lIns="109234" tIns="54617" rIns="109234" bIns="54617"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6171" indent="0">
              <a:buNone/>
              <a:defRPr sz="2400" b="1"/>
            </a:lvl2pPr>
            <a:lvl3pPr marL="1092342" indent="0">
              <a:buNone/>
              <a:defRPr sz="2200" b="1"/>
            </a:lvl3pPr>
            <a:lvl4pPr marL="1638513" indent="0">
              <a:buNone/>
              <a:defRPr sz="1900" b="1"/>
            </a:lvl4pPr>
            <a:lvl5pPr marL="2184684" indent="0">
              <a:buNone/>
              <a:defRPr sz="1900" b="1"/>
            </a:lvl5pPr>
            <a:lvl6pPr marL="2730856" indent="0">
              <a:buNone/>
              <a:defRPr sz="1900" b="1"/>
            </a:lvl6pPr>
            <a:lvl7pPr marL="3277027" indent="0">
              <a:buNone/>
              <a:defRPr sz="1900" b="1"/>
            </a:lvl7pPr>
            <a:lvl8pPr marL="3823198" indent="0">
              <a:buNone/>
              <a:defRPr sz="1900" b="1"/>
            </a:lvl8pPr>
            <a:lvl9pPr marL="4369369" indent="0">
              <a:buNone/>
              <a:defRPr sz="1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65028" y="3702756"/>
            <a:ext cx="2870657" cy="22634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109234" tIns="54617" rIns="109234" bIns="54617" anchor="t">
            <a:normAutofit/>
          </a:bodyPr>
          <a:lstStyle>
            <a:lvl1pPr marL="0" indent="0" algn="ctr">
              <a:buNone/>
              <a:defRPr sz="1900"/>
            </a:lvl1pPr>
            <a:lvl2pPr marL="546171" indent="0">
              <a:buNone/>
              <a:defRPr sz="1900"/>
            </a:lvl2pPr>
            <a:lvl3pPr marL="1092342" indent="0">
              <a:buNone/>
              <a:defRPr sz="1900"/>
            </a:lvl3pPr>
            <a:lvl4pPr marL="1638513" indent="0">
              <a:buNone/>
              <a:defRPr sz="1900"/>
            </a:lvl4pPr>
            <a:lvl5pPr marL="2184684" indent="0">
              <a:buNone/>
              <a:defRPr sz="1900"/>
            </a:lvl5pPr>
            <a:lvl6pPr marL="2730856" indent="0">
              <a:buNone/>
              <a:defRPr sz="1900"/>
            </a:lvl6pPr>
            <a:lvl7pPr marL="3277027" indent="0">
              <a:buNone/>
              <a:defRPr sz="1900"/>
            </a:lvl7pPr>
            <a:lvl8pPr marL="3823198" indent="0">
              <a:buNone/>
              <a:defRPr sz="1900"/>
            </a:lvl8pPr>
            <a:lvl9pPr marL="4369369" indent="0">
              <a:buNone/>
              <a:defRPr sz="19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73456" y="7372803"/>
            <a:ext cx="3253801" cy="1199013"/>
          </a:xfrm>
          <a:prstGeom prst="rect">
            <a:avLst/>
          </a:prstGeom>
        </p:spPr>
        <p:txBody>
          <a:bodyPr lIns="109234" tIns="54617" rIns="109234" bIns="54617" anchor="t">
            <a:normAutofit/>
          </a:bodyPr>
          <a:lstStyle>
            <a:lvl1pPr marL="0" indent="0">
              <a:buNone/>
              <a:defRPr sz="1700"/>
            </a:lvl1pPr>
            <a:lvl2pPr marL="546171" indent="0">
              <a:buNone/>
              <a:defRPr sz="1400"/>
            </a:lvl2pPr>
            <a:lvl3pPr marL="1092342" indent="0">
              <a:buNone/>
              <a:defRPr sz="1200"/>
            </a:lvl3pPr>
            <a:lvl4pPr marL="1638513" indent="0">
              <a:buNone/>
              <a:defRPr sz="1100"/>
            </a:lvl4pPr>
            <a:lvl5pPr marL="2184684" indent="0">
              <a:buNone/>
              <a:defRPr sz="1100"/>
            </a:lvl5pPr>
            <a:lvl6pPr marL="2730856" indent="0">
              <a:buNone/>
              <a:defRPr sz="1100"/>
            </a:lvl6pPr>
            <a:lvl7pPr marL="3277027" indent="0">
              <a:buNone/>
              <a:defRPr sz="1100"/>
            </a:lvl7pPr>
            <a:lvl8pPr marL="3823198" indent="0">
              <a:buNone/>
              <a:defRPr sz="1100"/>
            </a:lvl8pPr>
            <a:lvl9pPr marL="4369369" indent="0">
              <a:buNone/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5663" y="6446716"/>
            <a:ext cx="3253801" cy="926086"/>
          </a:xfrm>
          <a:prstGeom prst="rect">
            <a:avLst/>
          </a:prstGeom>
        </p:spPr>
        <p:txBody>
          <a:bodyPr lIns="109234" tIns="54617" rIns="109234" bIns="54617" anchor="b">
            <a:noAutofit/>
          </a:bodyPr>
          <a:lstStyle>
            <a:lvl1pPr marL="0" indent="0">
              <a:buNone/>
              <a:defRPr sz="2900" b="0">
                <a:solidFill>
                  <a:schemeClr val="accent1"/>
                </a:solidFill>
              </a:defRPr>
            </a:lvl1pPr>
            <a:lvl2pPr marL="546171" indent="0">
              <a:buNone/>
              <a:defRPr sz="2400" b="1"/>
            </a:lvl2pPr>
            <a:lvl3pPr marL="1092342" indent="0">
              <a:buNone/>
              <a:defRPr sz="2200" b="1"/>
            </a:lvl3pPr>
            <a:lvl4pPr marL="1638513" indent="0">
              <a:buNone/>
              <a:defRPr sz="1900" b="1"/>
            </a:lvl4pPr>
            <a:lvl5pPr marL="2184684" indent="0">
              <a:buNone/>
              <a:defRPr sz="1900" b="1"/>
            </a:lvl5pPr>
            <a:lvl6pPr marL="2730856" indent="0">
              <a:buNone/>
              <a:defRPr sz="1900" b="1"/>
            </a:lvl6pPr>
            <a:lvl7pPr marL="3277027" indent="0">
              <a:buNone/>
              <a:defRPr sz="1900" b="1"/>
            </a:lvl7pPr>
            <a:lvl8pPr marL="3823198" indent="0">
              <a:buNone/>
              <a:defRPr sz="1900" b="1"/>
            </a:lvl8pPr>
            <a:lvl9pPr marL="4369369" indent="0">
              <a:buNone/>
              <a:defRPr sz="19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707233" y="3702756"/>
            <a:ext cx="2870658" cy="22634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109234" tIns="54617" rIns="109234" bIns="54617" anchor="t">
            <a:normAutofit/>
          </a:bodyPr>
          <a:lstStyle>
            <a:lvl1pPr marL="0" indent="0" algn="ctr">
              <a:buNone/>
              <a:defRPr sz="1900"/>
            </a:lvl1pPr>
            <a:lvl2pPr marL="546171" indent="0">
              <a:buNone/>
              <a:defRPr sz="1900"/>
            </a:lvl2pPr>
            <a:lvl3pPr marL="1092342" indent="0">
              <a:buNone/>
              <a:defRPr sz="1900"/>
            </a:lvl3pPr>
            <a:lvl4pPr marL="1638513" indent="0">
              <a:buNone/>
              <a:defRPr sz="1900"/>
            </a:lvl4pPr>
            <a:lvl5pPr marL="2184684" indent="0">
              <a:buNone/>
              <a:defRPr sz="1900"/>
            </a:lvl5pPr>
            <a:lvl6pPr marL="2730856" indent="0">
              <a:buNone/>
              <a:defRPr sz="1900"/>
            </a:lvl6pPr>
            <a:lvl7pPr marL="3277027" indent="0">
              <a:buNone/>
              <a:defRPr sz="1900"/>
            </a:lvl7pPr>
            <a:lvl8pPr marL="3823198" indent="0">
              <a:buNone/>
              <a:defRPr sz="1900"/>
            </a:lvl8pPr>
            <a:lvl9pPr marL="4369369" indent="0">
              <a:buNone/>
              <a:defRPr sz="19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15664" y="7372801"/>
            <a:ext cx="3253799" cy="1199010"/>
          </a:xfrm>
          <a:prstGeom prst="rect">
            <a:avLst/>
          </a:prstGeom>
        </p:spPr>
        <p:txBody>
          <a:bodyPr lIns="109234" tIns="54617" rIns="109234" bIns="54617" anchor="t">
            <a:normAutofit/>
          </a:bodyPr>
          <a:lstStyle>
            <a:lvl1pPr marL="0" indent="0">
              <a:buNone/>
              <a:defRPr sz="1700"/>
            </a:lvl1pPr>
            <a:lvl2pPr marL="546171" indent="0">
              <a:buNone/>
              <a:defRPr sz="1400"/>
            </a:lvl2pPr>
            <a:lvl3pPr marL="1092342" indent="0">
              <a:buNone/>
              <a:defRPr sz="1200"/>
            </a:lvl3pPr>
            <a:lvl4pPr marL="1638513" indent="0">
              <a:buNone/>
              <a:defRPr sz="1100"/>
            </a:lvl4pPr>
            <a:lvl5pPr marL="2184684" indent="0">
              <a:buNone/>
              <a:defRPr sz="1100"/>
            </a:lvl5pPr>
            <a:lvl6pPr marL="2730856" indent="0">
              <a:buNone/>
              <a:defRPr sz="1100"/>
            </a:lvl6pPr>
            <a:lvl7pPr marL="3277027" indent="0">
              <a:buNone/>
              <a:defRPr sz="1100"/>
            </a:lvl7pPr>
            <a:lvl8pPr marL="3823198" indent="0">
              <a:buNone/>
              <a:defRPr sz="1100"/>
            </a:lvl8pPr>
            <a:lvl9pPr marL="4369369" indent="0">
              <a:buNone/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0697" y="3702756"/>
            <a:ext cx="0" cy="5002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22032" y="3702756"/>
            <a:ext cx="0" cy="496711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361001" y="9093776"/>
            <a:ext cx="1056639" cy="433492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D246A105-2A1C-4284-B4EA-07CF89B1A393}" type="datetimeFigureOut">
              <a:rPr lang="en-US" dirty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3582" y="9090615"/>
            <a:ext cx="4117115" cy="433495"/>
          </a:xfrm>
          <a:prstGeom prst="rect">
            <a:avLst/>
          </a:prstGeom>
        </p:spPr>
        <p:txBody>
          <a:bodyPr lIns="109234" tIns="54617" rIns="109234" bIns="54617"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42710" y="420593"/>
            <a:ext cx="894079" cy="1091822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sis pp achter_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 spd="med"/>
  <p:txStyles>
    <p:titleStyle>
      <a:lvl1pPr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1pPr>
      <a:lvl2pPr indent="2286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2pPr>
      <a:lvl3pPr indent="4572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3pPr>
      <a:lvl4pPr indent="6858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4pPr>
      <a:lvl5pPr indent="9144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5pPr>
      <a:lvl6pPr indent="11430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6pPr>
      <a:lvl7pPr indent="13716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7pPr>
      <a:lvl8pPr indent="16002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8pPr>
      <a:lvl9pPr indent="1828800" defTabSz="584200"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9pPr>
    </p:titleStyle>
    <p:bodyStyle>
      <a:lvl1pPr marL="679173" indent="-679173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1pPr>
      <a:lvl2pPr marL="1199873" indent="-679173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2pPr>
      <a:lvl3pPr marL="17205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3pPr>
      <a:lvl4pPr marL="22412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4pPr>
      <a:lvl5pPr marL="27619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5pPr>
      <a:lvl6pPr marL="32826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6pPr>
      <a:lvl7pPr marL="38033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7pPr>
      <a:lvl8pPr marL="43240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8pPr>
      <a:lvl9pPr marL="4844774" indent="-679174" defTabSz="584200">
        <a:buSzPct val="82000"/>
        <a:buChar char="•"/>
        <a:defRPr sz="6000" b="1" cap="all">
          <a:solidFill>
            <a:srgbClr val="808785"/>
          </a:solidFill>
          <a:latin typeface="+mn-lt"/>
          <a:ea typeface="+mn-ea"/>
          <a:cs typeface="+mn-cs"/>
          <a:sym typeface="Verdan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1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body" idx="4294967295"/>
          </p:nvPr>
        </p:nvSpPr>
        <p:spPr>
          <a:xfrm>
            <a:off x="1245816" y="4228728"/>
            <a:ext cx="10464800" cy="2880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l">
              <a:buSzTx/>
              <a:buNone/>
              <a:defRPr sz="1800" b="0" cap="none">
                <a:solidFill>
                  <a:srgbClr val="000000"/>
                </a:solidFill>
              </a:defRPr>
            </a:pPr>
            <a:endParaRPr lang="nl-NL" sz="2800" dirty="0" smtClean="0">
              <a:solidFill>
                <a:srgbClr val="002060"/>
              </a:solidFill>
            </a:endParaRPr>
          </a:p>
          <a:p>
            <a:pPr marL="0" lvl="0" indent="0" algn="l">
              <a:buSzTx/>
              <a:buNone/>
              <a:defRPr sz="1800" b="0" cap="none">
                <a:solidFill>
                  <a:srgbClr val="000000"/>
                </a:solidFill>
              </a:defRPr>
            </a:pPr>
            <a:endParaRPr lang="nl-NL" sz="2800" dirty="0">
              <a:solidFill>
                <a:srgbClr val="002060"/>
              </a:solidFill>
            </a:endParaRPr>
          </a:p>
          <a:p>
            <a:pPr marL="0" lvl="0" indent="0" algn="l">
              <a:buSzTx/>
              <a:buNone/>
              <a:defRPr sz="1800" b="0" cap="none">
                <a:solidFill>
                  <a:srgbClr val="000000"/>
                </a:solidFill>
              </a:defRPr>
            </a:pPr>
            <a:endParaRPr lang="nl-NL" sz="2800" dirty="0" smtClean="0">
              <a:solidFill>
                <a:srgbClr val="002060"/>
              </a:solidFill>
            </a:endParaRPr>
          </a:p>
          <a:p>
            <a:pPr marL="0" lvl="0" indent="0" algn="ctr">
              <a:buSzTx/>
              <a:buNone/>
              <a:defRPr sz="1800" b="0" cap="none">
                <a:solidFill>
                  <a:srgbClr val="000000"/>
                </a:solidFill>
              </a:defRPr>
            </a:pPr>
            <a:endParaRPr sz="2800" dirty="0">
              <a:solidFill>
                <a:srgbClr val="808785"/>
              </a:solidFill>
            </a:endParaRPr>
          </a:p>
        </p:txBody>
      </p:sp>
      <p:pic>
        <p:nvPicPr>
          <p:cNvPr id="5" name="logo p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728" y="412304"/>
            <a:ext cx="6912768" cy="14401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/>
          <p:cNvSpPr txBox="1"/>
          <p:nvPr/>
        </p:nvSpPr>
        <p:spPr>
          <a:xfrm>
            <a:off x="1173808" y="2284512"/>
            <a:ext cx="1097896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spc="0" normalizeH="0" baseline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ERVARINGEN</a:t>
            </a:r>
            <a:r>
              <a:rPr kumimoji="0" lang="nl-NL" sz="4000" b="1" i="0" u="none" strike="noStrike" cap="none" spc="0" normalizeH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VAN EEN PILOTSCHOOL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4000" b="1" baseline="0" dirty="0">
              <a:solidFill>
                <a:srgbClr val="F18628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spc="0" normalizeH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BWI </a:t>
            </a: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F18628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6993" y="4660776"/>
            <a:ext cx="4592921" cy="34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816" y="4660777"/>
            <a:ext cx="4609437" cy="344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844" y="1143293"/>
            <a:ext cx="4414303" cy="3816424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5" y="4098784"/>
            <a:ext cx="3669744" cy="4053838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752" y="1584388"/>
            <a:ext cx="4615788" cy="3461841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94" y="4432623"/>
            <a:ext cx="3839262" cy="371999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44047" y="8262522"/>
            <a:ext cx="4650393" cy="972075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Leerlingen Bouwtechniek</a:t>
            </a:r>
            <a:endParaRPr lang="nl-NL" b="1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52771" y="8262522"/>
            <a:ext cx="5302661" cy="972075"/>
          </a:xfrm>
          <a:prstGeom prst="rect">
            <a:avLst/>
          </a:prstGeom>
          <a:noFill/>
        </p:spPr>
        <p:txBody>
          <a:bodyPr wrap="square" lIns="109234" tIns="54617" rIns="109234" bIns="54617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</a:rPr>
              <a:t>Leerlingen Bouwen, wonen, interieur</a:t>
            </a:r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17824" y="722208"/>
            <a:ext cx="1022513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Nieuwe werkplekken</a:t>
            </a:r>
            <a:r>
              <a:rPr kumimoji="0" lang="nl-NL" sz="28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maken en oude werkplekken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behouden of aanpassen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9" y="2356520"/>
            <a:ext cx="3024336" cy="22682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40" y="2356520"/>
            <a:ext cx="3024336" cy="22682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32" y="2356520"/>
            <a:ext cx="3024336" cy="22682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40" y="5380856"/>
            <a:ext cx="2976331" cy="23222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40" y="5380856"/>
            <a:ext cx="3024336" cy="232225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5761" y="5531711"/>
            <a:ext cx="3511098" cy="26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34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05856" y="613616"/>
            <a:ext cx="84969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Investeren</a:t>
            </a:r>
            <a:r>
              <a:rPr kumimoji="0" lang="nl-NL" sz="28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in machines en materialen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842" y="1741162"/>
            <a:ext cx="2448272" cy="18362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76" y="4084712"/>
            <a:ext cx="2348298" cy="16254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76" y="6028929"/>
            <a:ext cx="2777081" cy="200329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054128" y="2125785"/>
            <a:ext cx="619268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rgbClr val="002060"/>
                </a:solidFill>
              </a:rPr>
              <a:t>Kwasten reiniger, verfproducten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Verdana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251423" y="4467616"/>
            <a:ext cx="705678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Festool Dominofrees en stofafzuiging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46216" y="6763837"/>
            <a:ext cx="684076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Snijplotter en diverse folies</a:t>
            </a: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32969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245816" y="412304"/>
            <a:ext cx="9345507" cy="1005460"/>
          </a:xfrm>
        </p:spPr>
        <p:txBody>
          <a:bodyPr/>
          <a:lstStyle/>
          <a:p>
            <a:r>
              <a:rPr lang="nl-NL" sz="3200" dirty="0" smtClean="0">
                <a:solidFill>
                  <a:srgbClr val="002060"/>
                </a:solidFill>
              </a:rPr>
              <a:t>Leerlingen gaan gemotiveerd aan de slag met het aanbod van diverse keuzemogelijkheden</a:t>
            </a: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" name="Tijdelijke aanduiding voor afbeelding 17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>
          <a:xfrm>
            <a:off x="4838401" y="2644552"/>
            <a:ext cx="3519684" cy="3297988"/>
          </a:xfrm>
        </p:spPr>
      </p:pic>
      <p:sp>
        <p:nvSpPr>
          <p:cNvPr id="13" name="Tijdelijke aanduiding voor tekst 12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1" y="6094932"/>
            <a:ext cx="3606452" cy="34816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4566" y="6107539"/>
            <a:ext cx="3519684" cy="345638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62" y="6103506"/>
            <a:ext cx="3668833" cy="3417600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>
          <a:xfrm>
            <a:off x="8515663" y="2644552"/>
            <a:ext cx="3668832" cy="3321685"/>
          </a:xfrm>
        </p:spPr>
      </p:pic>
      <p:pic>
        <p:nvPicPr>
          <p:cNvPr id="5" name="Tijdelijke aanduiding voor afbeelding 4"/>
          <p:cNvPicPr>
            <a:picLocks noGrp="1" noChangeAspect="1"/>
          </p:cNvPicPr>
          <p:nvPr>
            <p:ph type="pic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3080" y="2534272"/>
            <a:ext cx="3385891" cy="3606452"/>
          </a:xfrm>
          <a:prstGeom prst="roundRect">
            <a:avLst>
              <a:gd name="adj" fmla="val 1858"/>
            </a:avLst>
          </a:prstGeom>
        </p:spPr>
      </p:pic>
    </p:spTree>
    <p:extLst>
      <p:ext uri="{BB962C8B-B14F-4D97-AF65-F5344CB8AC3E}">
        <p14:creationId xmlns:p14="http://schemas.microsoft.com/office/powerpoint/2010/main" val="30940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examen </a:t>
            </a:r>
            <a:r>
              <a:rPr lang="nl-NL" dirty="0" err="1" smtClean="0"/>
              <a:t>bwi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1101800" y="7181056"/>
            <a:ext cx="3383951" cy="8523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2" name="Tijdelijke aanduiding voor afbeelding 2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2454"/>
          <a:stretch>
            <a:fillRect/>
          </a:stretch>
        </p:blipFill>
        <p:spPr>
          <a:xfrm>
            <a:off x="1227479" y="2309188"/>
            <a:ext cx="3330705" cy="2495604"/>
          </a:xfrm>
        </p:spPr>
      </p:pic>
      <p:sp>
        <p:nvSpPr>
          <p:cNvPr id="17" name="Tijdelijke aanduiding voor tekst 16"/>
          <p:cNvSpPr>
            <a:spLocks noGrp="1"/>
          </p:cNvSpPr>
          <p:nvPr>
            <p:ph type="body" sz="half" idx="18"/>
          </p:nvPr>
        </p:nvSpPr>
        <p:spPr>
          <a:xfrm>
            <a:off x="1162257" y="7469088"/>
            <a:ext cx="3253799" cy="1305527"/>
          </a:xfrm>
        </p:spPr>
        <p:txBody>
          <a:bodyPr/>
          <a:lstStyle/>
          <a:p>
            <a:r>
              <a:rPr lang="nl-NL" dirty="0" smtClean="0"/>
              <a:t>Basis-beroepsgerichte leerweg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half" idx="19"/>
          </p:nvPr>
        </p:nvSpPr>
        <p:spPr>
          <a:xfrm>
            <a:off x="4904783" y="7613104"/>
            <a:ext cx="3253801" cy="1199013"/>
          </a:xfrm>
        </p:spPr>
        <p:txBody>
          <a:bodyPr/>
          <a:lstStyle/>
          <a:p>
            <a:r>
              <a:rPr lang="nl-NL" dirty="0" smtClean="0"/>
              <a:t>Kader-</a:t>
            </a:r>
          </a:p>
          <a:p>
            <a:r>
              <a:rPr lang="nl-NL" dirty="0" smtClean="0"/>
              <a:t>beroepsgerichte leerweg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half" idx="20"/>
          </p:nvPr>
        </p:nvSpPr>
        <p:spPr>
          <a:xfrm>
            <a:off x="8662640" y="7613104"/>
            <a:ext cx="3253799" cy="1199010"/>
          </a:xfrm>
        </p:spPr>
        <p:txBody>
          <a:bodyPr/>
          <a:lstStyle/>
          <a:p>
            <a:r>
              <a:rPr lang="nl-NL" dirty="0" smtClean="0"/>
              <a:t>Gemengde-theoretische</a:t>
            </a:r>
          </a:p>
          <a:p>
            <a:r>
              <a:rPr lang="nl-NL" dirty="0" smtClean="0"/>
              <a:t>leerweg</a:t>
            </a:r>
            <a:endParaRPr lang="nl-NL" dirty="0"/>
          </a:p>
        </p:txBody>
      </p:sp>
      <p:pic>
        <p:nvPicPr>
          <p:cNvPr id="23" name="Tijdelijke aanduiding voor afbeelding 2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2454"/>
          <a:stretch>
            <a:fillRect/>
          </a:stretch>
        </p:blipFill>
        <p:spPr>
          <a:xfrm>
            <a:off x="4774208" y="2292048"/>
            <a:ext cx="3384376" cy="2520280"/>
          </a:xfrm>
        </p:spPr>
      </p:pic>
      <p:pic>
        <p:nvPicPr>
          <p:cNvPr id="24" name="Tijdelijke aanduiding voor afbeelding 2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16" y="4939806"/>
            <a:ext cx="3579580" cy="2481684"/>
          </a:xfrm>
        </p:spPr>
      </p:pic>
      <p:pic>
        <p:nvPicPr>
          <p:cNvPr id="25" name="Tijdelijke aanduiding voor afbeelding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6" y="4939806"/>
            <a:ext cx="3312368" cy="23150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Tijdelijke aanduiding voor afbeelding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16" y="2309188"/>
            <a:ext cx="3579580" cy="2522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Tijdelijke aanduiding voor afbeelding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08" y="4939806"/>
            <a:ext cx="3384376" cy="23762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50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004">
            <a:off x="8248474" y="1849929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44735" y="330101"/>
            <a:ext cx="1093027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dirty="0" smtClean="0">
                <a:solidFill>
                  <a:srgbClr val="F18628"/>
                </a:solidFill>
              </a:rPr>
              <a:t>NA 2 JAAR: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spc="0" normalizeH="0" baseline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sym typeface="Verdana"/>
              </a:rPr>
              <a:t>BELANGRIJKSTE</a:t>
            </a:r>
            <a:r>
              <a:rPr kumimoji="0" lang="nl-NL" sz="4000" b="1" i="0" u="none" strike="noStrike" cap="none" spc="0" normalizeH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sym typeface="Verdana"/>
              </a:rPr>
              <a:t> PIJN-/LEERPUNTEN: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i="1" baseline="0" dirty="0" smtClean="0">
                <a:solidFill>
                  <a:srgbClr val="F18628"/>
                </a:solidFill>
              </a:rPr>
              <a:t>ORGANISEERBAARHEID</a:t>
            </a:r>
            <a:endParaRPr kumimoji="0" lang="nl-NL" sz="4000" b="1" i="1" u="none" strike="noStrike" cap="none" spc="0" normalizeH="0" baseline="0" dirty="0">
              <a:ln>
                <a:noFill/>
              </a:ln>
              <a:solidFill>
                <a:srgbClr val="F18628"/>
              </a:solidFill>
              <a:effectLst/>
              <a:uFillTx/>
              <a:sym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01800" y="3292044"/>
            <a:ext cx="10729192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Claim op het rooster.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Aantal leerlingen met verschillende keuzevakken in één ruimte.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Aantal keuzevakken per docent.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Te veel keuzevakken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Organisatie werkplekken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35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5"/>
          <p:cNvSpPr txBox="1">
            <a:spLocks/>
          </p:cNvSpPr>
          <p:nvPr/>
        </p:nvSpPr>
        <p:spPr>
          <a:xfrm>
            <a:off x="1056480" y="1014046"/>
            <a:ext cx="4653832" cy="1600200"/>
          </a:xfrm>
          <a:prstGeom prst="rect">
            <a:avLst/>
          </a:prstGeom>
        </p:spPr>
        <p:txBody>
          <a:bodyPr/>
          <a:lstStyle>
            <a:lvl1pPr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1pPr>
            <a:lvl2pPr indent="2286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2pPr>
            <a:lvl3pPr indent="4572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3pPr>
            <a:lvl4pPr indent="6858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4pPr>
            <a:lvl5pPr indent="9144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5pPr>
            <a:lvl6pPr indent="11430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6pPr>
            <a:lvl7pPr indent="13716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7pPr>
            <a:lvl8pPr indent="16002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8pPr>
            <a:lvl9pPr indent="1828800" defTabSz="584200"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nl-NL" sz="3200" dirty="0" smtClean="0">
                <a:solidFill>
                  <a:srgbClr val="002060"/>
                </a:solidFill>
              </a:rPr>
              <a:t>Positieve ontwikkelingen</a:t>
            </a:r>
            <a:endParaRPr lang="nl-NL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Tijdelijke aanduiding voor inhoud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230764"/>
              </p:ext>
            </p:extLst>
          </p:nvPr>
        </p:nvGraphicFramePr>
        <p:xfrm>
          <a:off x="4270152" y="2788568"/>
          <a:ext cx="8150220" cy="624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jdelijke aanduiding voor tekst 7"/>
          <p:cNvSpPr txBox="1">
            <a:spLocks/>
          </p:cNvSpPr>
          <p:nvPr/>
        </p:nvSpPr>
        <p:spPr>
          <a:xfrm>
            <a:off x="1154955" y="2895600"/>
            <a:ext cx="3009082" cy="31292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679173" indent="-679173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1pPr>
            <a:lvl2pPr marL="1199873" indent="-679173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2pPr>
            <a:lvl3pPr marL="17205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3pPr>
            <a:lvl4pPr marL="22412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4pPr>
            <a:lvl5pPr marL="27619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5pPr>
            <a:lvl6pPr marL="32826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6pPr>
            <a:lvl7pPr marL="38033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7pPr>
            <a:lvl8pPr marL="43240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8pPr>
            <a:lvl9pPr marL="4844774" indent="-679174" defTabSz="584200">
              <a:buSzPct val="82000"/>
              <a:buChar char="•"/>
              <a:defRPr sz="6000" b="1" cap="all">
                <a:solidFill>
                  <a:srgbClr val="808785"/>
                </a:solidFill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r>
              <a:rPr lang="nl-NL" sz="2400" dirty="0" smtClean="0">
                <a:solidFill>
                  <a:srgbClr val="002060"/>
                </a:solidFill>
              </a:rPr>
              <a:t>Meer leerlingen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Meer meisjes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Motivatie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Diversiteit</a:t>
            </a:r>
          </a:p>
          <a:p>
            <a:endParaRPr lang="nl-NL" sz="2400" dirty="0" smtClean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Collega’s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12472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7669" y="1368152"/>
            <a:ext cx="1101722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dirty="0" smtClean="0">
                <a:solidFill>
                  <a:srgbClr val="F18628"/>
                </a:solidFill>
              </a:rPr>
              <a:t>WAT GAAN WE NOG DOEN?</a:t>
            </a: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F18628"/>
              </a:solidFill>
              <a:effectLst/>
              <a:uFillTx/>
              <a:sym typeface="Verdan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53828" y="3331888"/>
            <a:ext cx="10657184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Inrichting LOB en bewuster keuzes van leerlingen </a:t>
            </a:r>
          </a:p>
          <a:p>
            <a:pPr marR="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stimuleren. </a:t>
            </a:r>
          </a:p>
          <a:p>
            <a:pPr marR="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 smtClean="0">
              <a:solidFill>
                <a:srgbClr val="002060"/>
              </a:solidFill>
            </a:endParaRPr>
          </a:p>
          <a:p>
            <a:pPr marL="457200" marR="0" indent="-45720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Contacten met het MBO aanhalen</a:t>
            </a:r>
          </a:p>
          <a:p>
            <a:pPr marL="457200" marR="0" indent="-45720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dirty="0">
              <a:solidFill>
                <a:srgbClr val="002060"/>
              </a:solidFill>
            </a:endParaRPr>
          </a:p>
          <a:p>
            <a:pPr marL="457200" marR="0" indent="-45720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Nieuwe keuzevakken ontwikkelen</a:t>
            </a:r>
          </a:p>
          <a:p>
            <a:pPr marR="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 smtClean="0">
              <a:solidFill>
                <a:srgbClr val="002060"/>
              </a:solidFill>
            </a:endParaRPr>
          </a:p>
          <a:p>
            <a:pPr marL="457200" marR="0" indent="-45720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Nieuwe indeling en inrichting BWI lokalen</a:t>
            </a:r>
          </a:p>
          <a:p>
            <a:pPr marL="457200" marR="0" indent="-45720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NL" dirty="0" smtClean="0">
              <a:solidFill>
                <a:srgbClr val="002060"/>
              </a:solidFill>
            </a:endParaRPr>
          </a:p>
          <a:p>
            <a:pPr marR="0" algn="l" defTabSz="44926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59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2" y="4732784"/>
            <a:ext cx="8621994" cy="3457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0" y="2140496"/>
            <a:ext cx="4704523" cy="352839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05856" y="937652"/>
            <a:ext cx="10297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Metsellokaal wordt lokaal Design en Decoratie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1416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4" y="4228728"/>
            <a:ext cx="6766392" cy="40800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8" y="1132384"/>
            <a:ext cx="5350272" cy="401270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61840" y="361588"/>
            <a:ext cx="102971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Buitenruimte wordt metsellokaal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31826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2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2" name="AutoShape 4" descr="Afbeeldingsresultaat voor dongemond college mad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C:\Users\dng.DONGEMOND\AppData\Local\Microsoft\Windows\Temporary Internet Files\Content.Outlook\T1ZETGVT\DSC_93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3"/>
          <a:stretch/>
        </p:blipFill>
        <p:spPr bwMode="auto">
          <a:xfrm>
            <a:off x="669752" y="988368"/>
            <a:ext cx="11521280" cy="7299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61840" y="1348408"/>
            <a:ext cx="6696744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Verdana"/>
              </a:rPr>
              <a:t>Ca. 2300 leerlingen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2800" b="1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sym typeface="Verdana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b="1" dirty="0" smtClean="0">
                <a:solidFill>
                  <a:srgbClr val="002060"/>
                </a:solidFill>
              </a:rPr>
              <a:t>Afdelingen PIE, BWI, E&amp;O, Z&amp;W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b="1" dirty="0">
              <a:solidFill>
                <a:srgbClr val="002060"/>
              </a:solidFill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b="1" dirty="0" smtClean="0">
                <a:solidFill>
                  <a:srgbClr val="002060"/>
                </a:solidFill>
              </a:rPr>
              <a:t>Pilotschool vanaf 2013/2014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sym typeface="Verdana"/>
            </a:endParaRPr>
          </a:p>
        </p:txBody>
      </p:sp>
      <p:pic>
        <p:nvPicPr>
          <p:cNvPr id="6" name="logo pp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856" y="6821016"/>
            <a:ext cx="3744416" cy="10081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5049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00" y="4804792"/>
            <a:ext cx="5658296" cy="299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389832" y="1852463"/>
            <a:ext cx="108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W</a:t>
            </a:r>
            <a:r>
              <a:rPr lang="nl-NL" dirty="0" smtClean="0">
                <a:solidFill>
                  <a:srgbClr val="002060"/>
                </a:solidFill>
              </a:rPr>
              <a:t>ijze </a:t>
            </a:r>
            <a:r>
              <a:rPr lang="nl-NL" dirty="0">
                <a:solidFill>
                  <a:srgbClr val="002060"/>
                </a:solidFill>
              </a:rPr>
              <a:t>waarop leerlingen met </a:t>
            </a:r>
            <a:r>
              <a:rPr lang="nl-NL" dirty="0" smtClean="0">
                <a:solidFill>
                  <a:srgbClr val="002060"/>
                </a:solidFill>
              </a:rPr>
              <a:t>keuzevakken </a:t>
            </a:r>
            <a:r>
              <a:rPr lang="nl-NL" dirty="0">
                <a:solidFill>
                  <a:srgbClr val="002060"/>
                </a:solidFill>
              </a:rPr>
              <a:t>bezig zijn, eigen keuze, dus meer </a:t>
            </a:r>
            <a:r>
              <a:rPr lang="nl-NL" dirty="0" smtClean="0">
                <a:solidFill>
                  <a:srgbClr val="002060"/>
                </a:solidFill>
              </a:rPr>
              <a:t>plezier.</a:t>
            </a: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Meerwaarde </a:t>
            </a:r>
            <a:r>
              <a:rPr lang="nl-NL" dirty="0">
                <a:solidFill>
                  <a:srgbClr val="002060"/>
                </a:solidFill>
              </a:rPr>
              <a:t>van keuzevakken bij ander </a:t>
            </a:r>
            <a:r>
              <a:rPr lang="nl-NL" dirty="0" smtClean="0">
                <a:solidFill>
                  <a:srgbClr val="002060"/>
                </a:solidFill>
              </a:rPr>
              <a:t>profiel.</a:t>
            </a: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Sfeer </a:t>
            </a:r>
            <a:r>
              <a:rPr lang="nl-NL" dirty="0">
                <a:solidFill>
                  <a:srgbClr val="002060"/>
                </a:solidFill>
              </a:rPr>
              <a:t>tijdens </a:t>
            </a:r>
            <a:r>
              <a:rPr lang="nl-NL" dirty="0" smtClean="0">
                <a:solidFill>
                  <a:srgbClr val="002060"/>
                </a:solidFill>
              </a:rPr>
              <a:t>werkplekleren.</a:t>
            </a: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E</a:t>
            </a:r>
            <a:r>
              <a:rPr lang="nl-NL" dirty="0" smtClean="0">
                <a:solidFill>
                  <a:srgbClr val="002060"/>
                </a:solidFill>
              </a:rPr>
              <a:t>nthousiasme </a:t>
            </a:r>
            <a:r>
              <a:rPr lang="nl-NL" dirty="0">
                <a:solidFill>
                  <a:srgbClr val="002060"/>
                </a:solidFill>
              </a:rPr>
              <a:t>waarmee secties </a:t>
            </a:r>
            <a:r>
              <a:rPr lang="nl-NL" dirty="0" smtClean="0">
                <a:solidFill>
                  <a:srgbClr val="002060"/>
                </a:solidFill>
              </a:rPr>
              <a:t>keuzevakken oppakken.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49872" y="521283"/>
            <a:ext cx="741682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dirty="0" smtClean="0">
                <a:solidFill>
                  <a:srgbClr val="F18628"/>
                </a:solidFill>
              </a:rPr>
              <a:t>TEVREDEN!</a:t>
            </a: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F18628"/>
              </a:solidFill>
              <a:effectLst/>
              <a:uFillTx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304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245816" y="809315"/>
            <a:ext cx="950505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spc="0" normalizeH="0" baseline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VRAGEN?</a:t>
            </a:r>
            <a:endParaRPr kumimoji="0" lang="nl-NL" sz="4000" b="1" i="0" u="none" strike="noStrike" cap="none" spc="0" normalizeH="0" baseline="0" dirty="0">
              <a:ln>
                <a:noFill/>
              </a:ln>
              <a:solidFill>
                <a:srgbClr val="F18628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79352" y="3434318"/>
            <a:ext cx="9789279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>
              <a:solidFill>
                <a:srgbClr val="002060"/>
              </a:solidFill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="1" dirty="0" smtClean="0">
                <a:solidFill>
                  <a:srgbClr val="002060"/>
                </a:solidFill>
              </a:rPr>
              <a:t>Fons Vermeulen</a:t>
            </a:r>
            <a:r>
              <a:rPr lang="nl-NL" dirty="0" smtClean="0">
                <a:solidFill>
                  <a:srgbClr val="002060"/>
                </a:solidFill>
              </a:rPr>
              <a:t>(sectieleider BWI)</a:t>
            </a:r>
          </a:p>
          <a:p>
            <a:pPr algn="l" rtl="0" latinLnBrk="1" hangingPunct="0"/>
            <a:r>
              <a:rPr lang="nl-NL" dirty="0">
                <a:solidFill>
                  <a:srgbClr val="002060"/>
                </a:solidFill>
              </a:rPr>
              <a:t>f</a:t>
            </a:r>
            <a:r>
              <a:rPr lang="nl-NL" dirty="0" smtClean="0">
                <a:solidFill>
                  <a:srgbClr val="002060"/>
                </a:solidFill>
              </a:rPr>
              <a:t>vermeulen@dongemondcollege.nl</a:t>
            </a:r>
          </a:p>
          <a:p>
            <a:pPr algn="l" rtl="0" latinLnBrk="1" hangingPunct="0"/>
            <a:endParaRPr lang="nl-NL" dirty="0">
              <a:solidFill>
                <a:srgbClr val="002060"/>
              </a:solidFill>
            </a:endParaRPr>
          </a:p>
          <a:p>
            <a:pPr algn="l" rtl="0" latinLnBrk="1" hangingPunct="0"/>
            <a:endParaRPr lang="nl-NL" dirty="0">
              <a:solidFill>
                <a:srgbClr val="002060"/>
              </a:solidFill>
            </a:endParaRPr>
          </a:p>
          <a:p>
            <a:pPr algn="l" rtl="0" latinLnBrk="1" hangingPunct="0"/>
            <a:endParaRPr lang="nl-NL" dirty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808785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60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t>3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2" name="AutoShape 2" descr="Afbeeldingsresultaat voor keuzes make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245816" y="800507"/>
            <a:ext cx="928903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spc="0" normalizeH="0" baseline="0" dirty="0" smtClean="0">
                <a:ln>
                  <a:noFill/>
                </a:ln>
                <a:solidFill>
                  <a:srgbClr val="F18628"/>
                </a:solidFill>
                <a:effectLst/>
                <a:uFillTx/>
                <a:sym typeface="Verdana"/>
              </a:rPr>
              <a:t>WAAROM PILOTSCHOOL?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dirty="0" smtClean="0">
                <a:solidFill>
                  <a:srgbClr val="F18628"/>
                </a:solidFill>
              </a:rPr>
              <a:t>Afwegingen maart/april 2013</a:t>
            </a: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F18628"/>
              </a:solidFill>
              <a:effectLst/>
              <a:uFillTx/>
              <a:sym typeface="Verdan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43765" y="2865643"/>
            <a:ext cx="1043635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dirty="0" smtClean="0">
                <a:solidFill>
                  <a:srgbClr val="002060"/>
                </a:solidFill>
              </a:rPr>
              <a:t>Winst voor de school: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 smtClean="0">
              <a:solidFill>
                <a:srgbClr val="002060"/>
              </a:solidFill>
            </a:endParaRP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Dicht bij het vuur;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Invloed</a:t>
            </a:r>
            <a:r>
              <a:rPr kumimoji="0" lang="nl-NL" sz="2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op het programma;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baseline="0" dirty="0" smtClean="0">
                <a:solidFill>
                  <a:srgbClr val="002060"/>
                </a:solidFill>
              </a:rPr>
              <a:t>Ervaringen</a:t>
            </a:r>
            <a:r>
              <a:rPr lang="nl-NL" dirty="0" smtClean="0">
                <a:solidFill>
                  <a:srgbClr val="002060"/>
                </a:solidFill>
              </a:rPr>
              <a:t> opdoen.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nl-NL" sz="2800" b="0" i="0" u="none" strike="noStrike" cap="none" spc="0" normalizeH="0" baseline="0" dirty="0" smtClean="0">
              <a:ln>
                <a:noFill/>
              </a:ln>
              <a:solidFill>
                <a:srgbClr val="808785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dirty="0" smtClean="0">
                <a:solidFill>
                  <a:srgbClr val="002060"/>
                </a:solidFill>
              </a:rPr>
              <a:t>Winst voor de leerlingen: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dirty="0" smtClean="0">
                <a:solidFill>
                  <a:srgbClr val="002060"/>
                </a:solidFill>
              </a:rPr>
              <a:t>Sneller actualiseren en betere aansluiting bij het mbo.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83186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/>
          <p:cNvSpPr/>
          <p:nvPr/>
        </p:nvSpPr>
        <p:spPr>
          <a:xfrm>
            <a:off x="2147858" y="2614833"/>
            <a:ext cx="8895026" cy="5945419"/>
          </a:xfrm>
          <a:prstGeom prst="ellipse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8497012" y="2925975"/>
            <a:ext cx="2747439" cy="157848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50000">
                <a:srgbClr val="43CD29"/>
              </a:gs>
              <a:gs pos="75000">
                <a:srgbClr val="FFFF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sz="2000" dirty="0" smtClean="0">
                <a:solidFill>
                  <a:srgbClr val="000000"/>
                </a:solidFill>
              </a:rPr>
              <a:t>VOOR-BEREIDING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8497012" y="6344301"/>
            <a:ext cx="2747439" cy="157848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50000">
                <a:srgbClr val="43CD29"/>
              </a:gs>
              <a:gs pos="75000">
                <a:srgbClr val="FFFF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sz="2000" dirty="0" smtClean="0">
                <a:solidFill>
                  <a:srgbClr val="000000"/>
                </a:solidFill>
              </a:rPr>
              <a:t>UITVOERING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1840921" y="6344301"/>
            <a:ext cx="2747439" cy="157848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50000">
                <a:srgbClr val="43CD29"/>
              </a:gs>
              <a:gs pos="75000">
                <a:srgbClr val="FFFF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sz="2000" dirty="0" smtClean="0">
                <a:solidFill>
                  <a:srgbClr val="000000"/>
                </a:solidFill>
              </a:rPr>
              <a:t>RESULTAAT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1840921" y="2925975"/>
            <a:ext cx="2747439" cy="157848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50000">
                <a:srgbClr val="43CD29"/>
              </a:gs>
              <a:gs pos="75000">
                <a:srgbClr val="FFFF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dirty="0" smtClean="0">
                <a:solidFill>
                  <a:srgbClr val="000000"/>
                </a:solidFill>
              </a:rPr>
              <a:t>NAZORG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5187942" y="520304"/>
            <a:ext cx="2747439" cy="157848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50000">
                <a:srgbClr val="43CD29"/>
              </a:gs>
              <a:gs pos="75000">
                <a:srgbClr val="FFFF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VISIE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PLAN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49" name="Rechte verbindingslijn met pijl 48"/>
          <p:cNvCxnSpPr>
            <a:endCxn id="9" idx="0"/>
          </p:cNvCxnSpPr>
          <p:nvPr/>
        </p:nvCxnSpPr>
        <p:spPr>
          <a:xfrm>
            <a:off x="6420812" y="2614833"/>
            <a:ext cx="174559" cy="2258"/>
          </a:xfrm>
          <a:prstGeom prst="straightConnector1">
            <a:avLst/>
          </a:prstGeom>
          <a:ln w="158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rot="5400000">
            <a:off x="10915878" y="5463926"/>
            <a:ext cx="244975" cy="2258"/>
          </a:xfrm>
          <a:prstGeom prst="straightConnector1">
            <a:avLst/>
          </a:prstGeom>
          <a:ln w="158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>
            <a:stCxn id="9" idx="4"/>
          </p:cNvCxnSpPr>
          <p:nvPr/>
        </p:nvCxnSpPr>
        <p:spPr>
          <a:xfrm rot="5400000">
            <a:off x="6508092" y="8472974"/>
            <a:ext cx="2258" cy="174559"/>
          </a:xfrm>
          <a:prstGeom prst="straightConnector1">
            <a:avLst/>
          </a:prstGeom>
          <a:ln w="158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stCxn id="9" idx="2"/>
          </p:cNvCxnSpPr>
          <p:nvPr/>
        </p:nvCxnSpPr>
        <p:spPr>
          <a:xfrm rot="10800000">
            <a:off x="2147857" y="5343697"/>
            <a:ext cx="2258" cy="243846"/>
          </a:xfrm>
          <a:prstGeom prst="straightConnector1">
            <a:avLst/>
          </a:prstGeom>
          <a:ln w="158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stCxn id="7" idx="0"/>
          </p:cNvCxnSpPr>
          <p:nvPr/>
        </p:nvCxnSpPr>
        <p:spPr>
          <a:xfrm rot="5400000" flipH="1" flipV="1">
            <a:off x="3393077" y="1131112"/>
            <a:ext cx="1616428" cy="1973301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>
            <a:stCxn id="8" idx="6"/>
            <a:endCxn id="4" idx="0"/>
          </p:cNvCxnSpPr>
          <p:nvPr/>
        </p:nvCxnSpPr>
        <p:spPr>
          <a:xfrm>
            <a:off x="7935380" y="1309547"/>
            <a:ext cx="1935351" cy="1616428"/>
          </a:xfrm>
          <a:prstGeom prst="line">
            <a:avLst/>
          </a:prstGeom>
          <a:ln w="158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flipV="1">
            <a:off x="3931420" y="2098789"/>
            <a:ext cx="288405" cy="253761"/>
          </a:xfrm>
          <a:prstGeom prst="straightConnector1">
            <a:avLst/>
          </a:prstGeom>
          <a:ln w="158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/>
          <p:nvPr/>
        </p:nvCxnSpPr>
        <p:spPr>
          <a:xfrm>
            <a:off x="8682516" y="1912398"/>
            <a:ext cx="197330" cy="186392"/>
          </a:xfrm>
          <a:prstGeom prst="straightConnector1">
            <a:avLst/>
          </a:prstGeom>
          <a:ln w="1587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fgeronde rechthoek 15"/>
          <p:cNvSpPr/>
          <p:nvPr/>
        </p:nvSpPr>
        <p:spPr>
          <a:xfrm>
            <a:off x="5187941" y="4222006"/>
            <a:ext cx="2993661" cy="56490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sz="2400" dirty="0" smtClean="0">
                <a:solidFill>
                  <a:srgbClr val="000000"/>
                </a:solidFill>
              </a:rPr>
              <a:t>onderwijskundig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5187941" y="5003661"/>
            <a:ext cx="2993661" cy="56490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sz="2400" dirty="0" smtClean="0">
                <a:solidFill>
                  <a:srgbClr val="000000"/>
                </a:solidFill>
              </a:rPr>
              <a:t>organisatorisch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5187941" y="5779393"/>
            <a:ext cx="2993661" cy="564907"/>
          </a:xfrm>
          <a:prstGeom prst="roundRect">
            <a:avLst/>
          </a:prstGeom>
          <a:solidFill>
            <a:srgbClr val="43CD29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nl-NL" sz="2400" dirty="0" smtClean="0">
                <a:solidFill>
                  <a:srgbClr val="000000"/>
                </a:solidFill>
              </a:rPr>
              <a:t>praktijkdocenten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61840" y="1667893"/>
            <a:ext cx="10369152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Van afdeling Bouwtechniek</a:t>
            </a:r>
            <a:r>
              <a:rPr kumimoji="0" lang="nl-NL" sz="54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5400" b="0" i="0" u="none" strike="noStrike" cap="none" spc="0" normalizeH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4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naar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5400" dirty="0">
              <a:solidFill>
                <a:srgbClr val="002060"/>
              </a:solidFill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4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Bouwen, wonen, interieur</a:t>
            </a:r>
            <a:endParaRPr kumimoji="0" lang="nl-NL" sz="5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4" y="6316960"/>
            <a:ext cx="3494388" cy="13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3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56" y="1924472"/>
            <a:ext cx="8928992" cy="525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077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73808" y="620002"/>
            <a:ext cx="9865096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We kregen</a:t>
            </a:r>
            <a:r>
              <a:rPr kumimoji="0" lang="nl-NL" sz="4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te maken met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Profiel- en keuzedelen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4800" dirty="0">
              <a:solidFill>
                <a:srgbClr val="002060"/>
              </a:solidFill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Later in de pilot met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Profiel modulen en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4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keuzevakken</a:t>
            </a:r>
            <a:endParaRPr kumimoji="0" lang="nl-NL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080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76255"/>
              </p:ext>
            </p:extLst>
          </p:nvPr>
        </p:nvGraphicFramePr>
        <p:xfrm>
          <a:off x="1317826" y="2284515"/>
          <a:ext cx="10153125" cy="54005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9534"/>
                <a:gridCol w="1259534"/>
                <a:gridCol w="4702262"/>
                <a:gridCol w="1445972"/>
                <a:gridCol w="660366"/>
                <a:gridCol w="825457"/>
              </a:tblGrid>
              <a:tr h="1119231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BWI</a:t>
                      </a:r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Bouw, Wonen, Interieur</a:t>
                      </a:r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Keuzevak mogelijkheid </a:t>
                      </a:r>
                      <a:r>
                        <a:rPr lang="nl-NL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voor:</a:t>
                      </a:r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033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Profiel-modulen</a:t>
                      </a:r>
                      <a:endParaRPr lang="nl-NL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BWI</a:t>
                      </a:r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PIE</a:t>
                      </a:r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E&amp;O</a:t>
                      </a:r>
                      <a:endParaRPr lang="nl-NL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91951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BP1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BVO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Bouwproces en voorbereiding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verplicht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</a:tr>
              <a:tr h="91951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BP2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BFU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Bouwen vanaf de fundering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verplicht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</a:tr>
              <a:tr h="91951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BP3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HEM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Hout- en meubelverbindingen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verplicht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</a:tr>
              <a:tr h="919516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BP4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DED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Design en decoratie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>
                          <a:solidFill>
                            <a:srgbClr val="002060"/>
                          </a:solidFill>
                          <a:effectLst/>
                        </a:rPr>
                        <a:t>verplicht</a:t>
                      </a:r>
                      <a:endParaRPr lang="nl-NL" sz="18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nl-NL" sz="1800" b="0" i="0" u="none" strike="noStrike" dirty="0">
                        <a:solidFill>
                          <a:srgbClr val="002060"/>
                        </a:solidFill>
                        <a:effectLst/>
                        <a:latin typeface="Wingdings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73808" y="1261688"/>
            <a:ext cx="957706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4 profiel-modulen BWI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6112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26518" y="484312"/>
            <a:ext cx="497182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KEUZEVAK aanbod</a:t>
            </a:r>
            <a:r>
              <a:rPr kumimoji="0" lang="nl-NL" sz="2800" b="1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BWI Dongemond college</a:t>
            </a:r>
            <a:endParaRPr kumimoji="0" lang="nl-NL" sz="28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79894"/>
              </p:ext>
            </p:extLst>
          </p:nvPr>
        </p:nvGraphicFramePr>
        <p:xfrm>
          <a:off x="1245815" y="1780456"/>
          <a:ext cx="11089234" cy="590465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78559"/>
                <a:gridCol w="1213214"/>
                <a:gridCol w="5433723"/>
                <a:gridCol w="1156451"/>
                <a:gridCol w="1050836"/>
                <a:gridCol w="1156451"/>
              </a:tblGrid>
              <a:tr h="799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BWI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002060"/>
                          </a:solidFill>
                          <a:effectLst/>
                        </a:rPr>
                        <a:t>Bouw, Wonen, Interieur</a:t>
                      </a:r>
                      <a:endParaRPr lang="nl-NL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Keuzemogelijkheid voor: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87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KEUZEVAKKEN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BWI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PIE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E&amp;O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BK1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MET1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Schoonmetselwerk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04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BK2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SCH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Schilderen/afwerken van hout en steen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3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BK3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INT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Interieurbouw, stands en betimmeringen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BK4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GEV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Gevelopeningen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BK5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DEK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Daken en kapconstructies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BK6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BMT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Bouwmethoden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nog in ontwikkeling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BK7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MET2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Bijzonder metselwerk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BK8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WAF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Wandafwerking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BK9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GLA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Glas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BK10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MEU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Meubel maken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solidFill>
                            <a:srgbClr val="002060"/>
                          </a:solidFill>
                          <a:effectLst/>
                        </a:rPr>
                        <a:t>BK11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2060"/>
                          </a:solidFill>
                          <a:effectLst/>
                        </a:rPr>
                        <a:t>IED</a:t>
                      </a:r>
                      <a:endParaRPr lang="nl-NL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2060"/>
                          </a:solidFill>
                          <a:effectLst/>
                        </a:rPr>
                        <a:t>Interieurontwerp en design </a:t>
                      </a:r>
                      <a:endParaRPr lang="nl-NL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NL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976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870726"/>
      </a:dk1>
      <a:lt1>
        <a:srgbClr val="808785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08785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08785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08785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08785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403</Words>
  <Application>Microsoft Office PowerPoint</Application>
  <PresentationFormat>Aangepast</PresentationFormat>
  <Paragraphs>203</Paragraphs>
  <Slides>21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Showroom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Leerlingen gaan gemotiveerd aan de slag met het aanbod van diverse keuzemogelijkheden</vt:lpstr>
      <vt:lpstr>Eerste examen bwi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Geubbels,Linda</dc:creator>
  <cp:lastModifiedBy>dongemond</cp:lastModifiedBy>
  <cp:revision>137</cp:revision>
  <cp:lastPrinted>2015-02-05T11:37:56Z</cp:lastPrinted>
  <dcterms:modified xsi:type="dcterms:W3CDTF">2015-10-15T17:17:11Z</dcterms:modified>
</cp:coreProperties>
</file>