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392" r:id="rId2"/>
    <p:sldId id="433" r:id="rId3"/>
    <p:sldId id="434" r:id="rId4"/>
    <p:sldId id="429" r:id="rId5"/>
    <p:sldId id="421" r:id="rId6"/>
    <p:sldId id="422" r:id="rId7"/>
    <p:sldId id="423" r:id="rId8"/>
    <p:sldId id="424" r:id="rId9"/>
    <p:sldId id="425" r:id="rId10"/>
    <p:sldId id="426" r:id="rId11"/>
    <p:sldId id="430" r:id="rId12"/>
    <p:sldId id="431" r:id="rId13"/>
    <p:sldId id="432" r:id="rId14"/>
    <p:sldId id="418" r:id="rId15"/>
    <p:sldId id="410" r:id="rId16"/>
    <p:sldId id="411" r:id="rId17"/>
    <p:sldId id="412" r:id="rId18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96B"/>
    <a:srgbClr val="3BBD07"/>
    <a:srgbClr val="E1FED6"/>
    <a:srgbClr val="ACFB8D"/>
    <a:srgbClr val="75E856"/>
    <a:srgbClr val="94F96B"/>
    <a:srgbClr val="79F846"/>
    <a:srgbClr val="67DD61"/>
    <a:srgbClr val="B4F3A3"/>
    <a:srgbClr val="CC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723" autoAdjust="0"/>
  </p:normalViewPr>
  <p:slideViewPr>
    <p:cSldViewPr showGuides="1">
      <p:cViewPr varScale="1">
        <p:scale>
          <a:sx n="78" d="100"/>
          <a:sy n="78" d="100"/>
        </p:scale>
        <p:origin x="13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458" cy="496650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074" y="0"/>
            <a:ext cx="2890458" cy="496650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5D886A19-E231-427F-9A68-C9F978F3DEBB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890458" cy="496650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074" y="9428402"/>
            <a:ext cx="2890458" cy="496650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B85D6985-78C2-4881-87EB-E7A0213421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410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889938" cy="496332"/>
          </a:xfrm>
          <a:prstGeom prst="rect">
            <a:avLst/>
          </a:prstGeom>
        </p:spPr>
        <p:txBody>
          <a:bodyPr vert="horz" lIns="91217" tIns="45608" rIns="91217" bIns="4560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9" y="0"/>
            <a:ext cx="2889938" cy="496332"/>
          </a:xfrm>
          <a:prstGeom prst="rect">
            <a:avLst/>
          </a:prstGeom>
        </p:spPr>
        <p:txBody>
          <a:bodyPr vert="horz" lIns="91217" tIns="45608" rIns="91217" bIns="45608" rtlCol="0"/>
          <a:lstStyle>
            <a:lvl1pPr algn="r">
              <a:defRPr sz="1200"/>
            </a:lvl1pPr>
          </a:lstStyle>
          <a:p>
            <a:fld id="{9BE9E702-7C36-4134-91FA-EF9C7D275AAD}" type="datetimeFigureOut">
              <a:rPr lang="nl-NL" smtClean="0"/>
              <a:pPr/>
              <a:t>6-6-2017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7" tIns="45608" rIns="91217" bIns="4560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217" tIns="45608" rIns="91217" bIns="45608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889938" cy="496332"/>
          </a:xfrm>
          <a:prstGeom prst="rect">
            <a:avLst/>
          </a:prstGeom>
        </p:spPr>
        <p:txBody>
          <a:bodyPr vert="horz" lIns="91217" tIns="45608" rIns="91217" bIns="4560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9" y="9428583"/>
            <a:ext cx="2889938" cy="496332"/>
          </a:xfrm>
          <a:prstGeom prst="rect">
            <a:avLst/>
          </a:prstGeom>
        </p:spPr>
        <p:txBody>
          <a:bodyPr vert="horz" lIns="91217" tIns="45608" rIns="91217" bIns="45608" rtlCol="0" anchor="b"/>
          <a:lstStyle>
            <a:lvl1pPr algn="r">
              <a:defRPr sz="1200"/>
            </a:lvl1pPr>
          </a:lstStyle>
          <a:p>
            <a:fld id="{15D526ED-19C9-4496-81CB-23965E64A4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91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5CF2-BB85-4C0F-B54C-F39147982FAA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E44328-D720-46C5-815A-F02B68028807}" type="datetime6">
              <a:rPr lang="nl-NL" smtClean="0"/>
              <a:pPr/>
              <a:t>juni ’17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733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7475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2C2709-AA64-4110-897C-9278AB4F464C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49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5CF2-BB85-4C0F-B54C-F39147982FAA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4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5CF2-BB85-4C0F-B54C-F39147982FAA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4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5CF2-BB85-4C0F-B54C-F39147982FAA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5CF2-BB85-4C0F-B54C-F39147982FAA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5CF2-BB85-4C0F-B54C-F39147982FAA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03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5CF2-BB85-4C0F-B54C-F39147982FAA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62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5CF2-BB85-4C0F-B54C-F39147982FAA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03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5CF2-BB85-4C0F-B54C-F39147982FAA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5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9D0F-13CD-4C0E-BD1F-30BDD50EBF5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FB3-EB63-4289-BD92-E50E770375E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6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9D0F-13CD-4C0E-BD1F-30BDD50EBF5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FB3-EB63-4289-BD92-E50E770375E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4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9D0F-13CD-4C0E-BD1F-30BDD50EBF5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FB3-EB63-4289-BD92-E50E770375E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7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9D0F-13CD-4C0E-BD1F-30BDD50EBF5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FB3-EB63-4289-BD92-E50E770375E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5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9D0F-13CD-4C0E-BD1F-30BDD50EBF5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FB3-EB63-4289-BD92-E50E770375E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9D0F-13CD-4C0E-BD1F-30BDD50EBF5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FB3-EB63-4289-BD92-E50E770375E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9D0F-13CD-4C0E-BD1F-30BDD50EBF5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FB3-EB63-4289-BD92-E50E770375E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7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9D0F-13CD-4C0E-BD1F-30BDD50EBF5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FB3-EB63-4289-BD92-E50E770375E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5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9D0F-13CD-4C0E-BD1F-30BDD50EBF5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FB3-EB63-4289-BD92-E50E770375E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5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9D0F-13CD-4C0E-BD1F-30BDD50EBF5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FB3-EB63-4289-BD92-E50E770375E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3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9D0F-13CD-4C0E-BD1F-30BDD50EBF5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5FB3-EB63-4289-BD92-E50E770375E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2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9D0F-13CD-4C0E-BD1F-30BDD50EBF5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15FB3-EB63-4289-BD92-E50E770375E9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667250"/>
            <a:ext cx="6400800" cy="1438275"/>
          </a:xfrm>
        </p:spPr>
        <p:txBody>
          <a:bodyPr>
            <a:normAutofit/>
          </a:bodyPr>
          <a:lstStyle/>
          <a:p>
            <a:r>
              <a:rPr lang="nl-NL" sz="2400" dirty="0" smtClean="0"/>
              <a:t>Jacqueline Kerkhoffs</a:t>
            </a:r>
          </a:p>
          <a:p>
            <a:endParaRPr lang="nl-NL" sz="1600" dirty="0"/>
          </a:p>
        </p:txBody>
      </p:sp>
      <p:pic>
        <p:nvPicPr>
          <p:cNvPr id="5" name="Afbeelding 4" descr="C:\Users\Jacqueline\Dropbox\2008 SPV\Actualisering programma's\Communicatie\Logo\logo nieuw VMBO grot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41189"/>
            <a:ext cx="5904656" cy="3248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41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 smtClean="0">
                <a:latin typeface="Calibri" panose="020F0502020204030204" pitchFamily="34" charset="0"/>
              </a:rPr>
              <a:t>Vmbo - mbo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Aanmelding vóór 1 april</a:t>
            </a:r>
          </a:p>
          <a:p>
            <a:r>
              <a:rPr lang="nl-NL" dirty="0" smtClean="0"/>
              <a:t>Recht op plaatsing als niveau klopt</a:t>
            </a:r>
          </a:p>
          <a:p>
            <a:r>
              <a:rPr lang="nl-NL" dirty="0" smtClean="0"/>
              <a:t>Recht op intake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94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 smtClean="0">
                <a:latin typeface="Calibri" panose="020F0502020204030204" pitchFamily="34" charset="0"/>
              </a:rPr>
              <a:t>Loopbaanoriëntatie en begeleiding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Verplicht in alle leerwegen (ook TL)</a:t>
            </a:r>
          </a:p>
          <a:p>
            <a:r>
              <a:rPr lang="nl-NL" dirty="0" smtClean="0"/>
              <a:t>Doelen voor alle leerwegen gelijk (zie examenprogramma’s)</a:t>
            </a:r>
          </a:p>
          <a:p>
            <a:r>
              <a:rPr lang="nl-NL" dirty="0" smtClean="0"/>
              <a:t>Moet gedaan worden</a:t>
            </a:r>
          </a:p>
          <a:p>
            <a:r>
              <a:rPr lang="nl-NL" dirty="0" smtClean="0"/>
              <a:t>Verantwoorden in PTA</a:t>
            </a:r>
          </a:p>
          <a:p>
            <a:r>
              <a:rPr lang="nl-NL" dirty="0" smtClean="0"/>
              <a:t>Start 1 augustus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5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0"/>
            <a:ext cx="9144000" cy="589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 smtClean="0">
                <a:solidFill>
                  <a:prstClr val="white"/>
                </a:solidFill>
              </a:rPr>
              <a:t>Vernieuwing beroepsgerichte programma’s vmbo</a:t>
            </a:r>
            <a:r>
              <a:rPr lang="nl-NL" sz="2400" b="1" dirty="0" smtClean="0">
                <a:solidFill>
                  <a:srgbClr val="79F96B"/>
                </a:solidFill>
              </a:rPr>
              <a:t> </a:t>
            </a:r>
            <a:endParaRPr lang="nl-NL" sz="2400" b="1" dirty="0">
              <a:solidFill>
                <a:srgbClr val="79F96B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0070C0"/>
                </a:solidFill>
              </a:rPr>
              <a:t>Kern van LOB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691680"/>
            <a:ext cx="8507288" cy="4434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Tahoma"/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nl-NL" dirty="0"/>
          </a:p>
          <a:p>
            <a:pPr marL="457200" lvl="1" indent="0" defTabSz="457200">
              <a:buNone/>
            </a:pPr>
            <a:endParaRPr lang="nl-NL" sz="1500" b="1" dirty="0" smtClean="0">
              <a:solidFill>
                <a:prstClr val="black"/>
              </a:solidFill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026" name="D5606B84-08DA-4AE1-A744-3977AAC80E15" descr="97F01385-8417-4873-AEDB-BB14FC55B3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73628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79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150" y="1741488"/>
            <a:ext cx="7607300" cy="47736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nl-NL" sz="2000" b="1" dirty="0" smtClean="0"/>
              <a:t>Loopbaancompetenties: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2000" dirty="0" smtClean="0"/>
              <a:t>Kwaliteitsreflectie (wat kan ik het best)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2000" dirty="0" smtClean="0"/>
              <a:t>Motievenreflectie (waar ga en sta ik voor)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2000" dirty="0" smtClean="0"/>
              <a:t>Werkexploiratie (waar kan ik doen waar ik het beste in ben en leren waar ik goed in wil worden)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2000" dirty="0" smtClean="0"/>
              <a:t>Loopbaansturing (hoe kan ik zorgen dat ik het beste uit mezelf haal)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2000" dirty="0" smtClean="0"/>
              <a:t>Netwerken (wie kan me helpen om te worden wie ik wil zijn)</a:t>
            </a:r>
          </a:p>
          <a:p>
            <a:pPr fontAlgn="auto">
              <a:spcAft>
                <a:spcPts val="0"/>
              </a:spcAft>
              <a:defRPr/>
            </a:pPr>
            <a:endParaRPr lang="nl-NL" sz="2400" b="1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nl-NL" sz="2400" b="1" dirty="0" smtClean="0"/>
              <a:t>	Loopbaancompetenties leer je ontwikkelen door loopbaangesprekken. De nieuwe structuur biedt daarvoor handvatten</a:t>
            </a:r>
          </a:p>
          <a:p>
            <a:pPr fontAlgn="auto">
              <a:spcAft>
                <a:spcPts val="0"/>
              </a:spcAft>
              <a:defRPr/>
            </a:pPr>
            <a:endParaRPr lang="nl-NL" sz="24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sz="2400" b="1" dirty="0" smtClean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sz="20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dirty="0" smtClean="0">
                <a:solidFill>
                  <a:schemeClr val="bg1"/>
                </a:solidFill>
                <a:latin typeface="+mn-lt"/>
              </a:rPr>
              <a:t>LOB als rode draad</a:t>
            </a:r>
            <a:endParaRPr lang="nl-NL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914401" y="873125"/>
            <a:ext cx="7505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b="1" i="1" dirty="0" smtClean="0">
                <a:solidFill>
                  <a:srgbClr val="FF0000"/>
                </a:solidFill>
                <a:latin typeface="Calibri" pitchFamily="34" charset="0"/>
              </a:rPr>
              <a:t>Kern C: leerling werkt aan loopbaanontwikkeling en kan daar bewijzen van overleggen</a:t>
            </a:r>
            <a:endParaRPr lang="nl-NL" sz="2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40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nl-NL" sz="32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11350"/>
            <a:ext cx="8579296" cy="5014813"/>
          </a:xfrm>
        </p:spPr>
        <p:txBody>
          <a:bodyPr>
            <a:normAutofit/>
          </a:bodyPr>
          <a:lstStyle/>
          <a:p>
            <a:pPr lvl="0"/>
            <a:endParaRPr lang="nl-NL" dirty="0" smtClean="0"/>
          </a:p>
          <a:p>
            <a:pPr lvl="0"/>
            <a:r>
              <a:rPr lang="nl-NL" dirty="0" smtClean="0"/>
              <a:t>LOB als apart vak of niet?</a:t>
            </a:r>
          </a:p>
          <a:p>
            <a:pPr lvl="0"/>
            <a:r>
              <a:rPr lang="nl-NL" dirty="0" smtClean="0"/>
              <a:t>Apart PTA voor LOB, of terug laten komen in alle vakken? </a:t>
            </a:r>
          </a:p>
          <a:p>
            <a:pPr lvl="0"/>
            <a:r>
              <a:rPr lang="nl-NL" dirty="0" smtClean="0"/>
              <a:t>Profielwerkstuk - LOB</a:t>
            </a:r>
          </a:p>
          <a:p>
            <a:pPr lvl="0"/>
            <a:r>
              <a:rPr lang="nl-NL" dirty="0" smtClean="0"/>
              <a:t>LOB methode</a:t>
            </a:r>
            <a:endParaRPr lang="nl-NL" dirty="0"/>
          </a:p>
          <a:p>
            <a:pPr lvl="0"/>
            <a:r>
              <a:rPr lang="nl-NL" dirty="0" smtClean="0"/>
              <a:t>LOB afsluiten in leerjaar 3</a:t>
            </a:r>
          </a:p>
          <a:p>
            <a:pPr lvl="0"/>
            <a:r>
              <a:rPr lang="nl-NL" dirty="0" smtClean="0"/>
              <a:t>LOB in het MBO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0" y="0"/>
            <a:ext cx="9144000" cy="58907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 smtClean="0">
                <a:solidFill>
                  <a:prstClr val="white"/>
                </a:solidFill>
              </a:rPr>
              <a:t>Discussiepunten</a:t>
            </a:r>
            <a:endParaRPr lang="nl-NL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31D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126415" cy="6858000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384543" y="70768"/>
            <a:ext cx="1793881" cy="37592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681241" y="1013832"/>
            <a:ext cx="504690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www.vernieuwingvmbo.nl</a:t>
            </a:r>
          </a:p>
        </p:txBody>
      </p:sp>
      <p:cxnSp>
        <p:nvCxnSpPr>
          <p:cNvPr id="8" name="Rechte verbindingslijn met pijl 7"/>
          <p:cNvCxnSpPr>
            <a:stCxn id="6" idx="5"/>
            <a:endCxn id="7" idx="1"/>
          </p:cNvCxnSpPr>
          <p:nvPr/>
        </p:nvCxnSpPr>
        <p:spPr>
          <a:xfrm>
            <a:off x="1915716" y="391636"/>
            <a:ext cx="1765525" cy="945362"/>
          </a:xfrm>
          <a:prstGeom prst="straightConnector1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1" name="Ovaal 10"/>
          <p:cNvSpPr/>
          <p:nvPr/>
        </p:nvSpPr>
        <p:spPr>
          <a:xfrm>
            <a:off x="3814481" y="5949280"/>
            <a:ext cx="1515035" cy="33169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6" y="-243408"/>
            <a:ext cx="9414121" cy="7101408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231856" y="-155525"/>
            <a:ext cx="1793881" cy="530617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797442" y="419162"/>
            <a:ext cx="1380982" cy="1061852"/>
          </a:xfrm>
          <a:prstGeom prst="straightConnector1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3" name="Tekstvak 12"/>
          <p:cNvSpPr txBox="1"/>
          <p:nvPr/>
        </p:nvSpPr>
        <p:spPr>
          <a:xfrm>
            <a:off x="2270391" y="1407364"/>
            <a:ext cx="504690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solidFill>
                  <a:srgbClr val="002060"/>
                </a:solidFill>
              </a:rPr>
              <a:t>www.nieuwvmbo.nl</a:t>
            </a:r>
            <a:endParaRPr lang="nl-NL" sz="3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67" y="0"/>
            <a:ext cx="6713066" cy="6858000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1916781" y="268476"/>
            <a:ext cx="1793881" cy="37592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967416" y="1305172"/>
            <a:ext cx="406644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2060"/>
                </a:solidFill>
              </a:rPr>
              <a:t>https://bijscholingvmbo.nl</a:t>
            </a:r>
          </a:p>
        </p:txBody>
      </p:sp>
      <p:cxnSp>
        <p:nvCxnSpPr>
          <p:cNvPr id="7" name="Rechte verbindingslijn met pijl 6"/>
          <p:cNvCxnSpPr>
            <a:stCxn id="5" idx="5"/>
          </p:cNvCxnSpPr>
          <p:nvPr/>
        </p:nvCxnSpPr>
        <p:spPr>
          <a:xfrm>
            <a:off x="3447954" y="589344"/>
            <a:ext cx="1519462" cy="918180"/>
          </a:xfrm>
          <a:prstGeom prst="straightConnector1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345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1601795" y="3429000"/>
          <a:ext cx="7291379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700"/>
                <a:gridCol w="6617679"/>
              </a:tblGrid>
              <a:tr h="472679">
                <a:tc gridSpan="2">
                  <a:txBody>
                    <a:bodyPr/>
                    <a:lstStyle/>
                    <a:p>
                      <a:pPr algn="l">
                        <a:tabLst>
                          <a:tab pos="623888" algn="l"/>
                        </a:tabLst>
                      </a:pPr>
                      <a:r>
                        <a:rPr lang="nl-NL" sz="2800" b="1" dirty="0" smtClean="0">
                          <a:solidFill>
                            <a:srgbClr val="C00000"/>
                          </a:solidFill>
                        </a:rPr>
                        <a:t>         </a:t>
                      </a:r>
                      <a:r>
                        <a:rPr lang="nl-NL" sz="3600" b="0" dirty="0" smtClean="0">
                          <a:solidFill>
                            <a:srgbClr val="8D1836"/>
                          </a:solidFill>
                          <a:latin typeface="Calibri" panose="020F0502020204030204" pitchFamily="34" charset="0"/>
                        </a:rPr>
                        <a:t>Jacqueline Kerkhoffs</a:t>
                      </a:r>
                      <a:endParaRPr lang="nl-NL" sz="3600" b="0" dirty="0">
                        <a:solidFill>
                          <a:srgbClr val="8D1836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679">
                <a:tc>
                  <a:txBody>
                    <a:bodyPr/>
                    <a:lstStyle/>
                    <a:p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 </a:t>
                      </a:r>
                      <a:r>
                        <a:rPr lang="nl-NL" sz="2800" dirty="0" smtClean="0">
                          <a:solidFill>
                            <a:srgbClr val="57626E"/>
                          </a:solidFill>
                          <a:latin typeface="Calibri" panose="020F0502020204030204" pitchFamily="34" charset="0"/>
                        </a:rPr>
                        <a:t>06 10 11 83 41</a:t>
                      </a:r>
                      <a:endParaRPr lang="nl-NL" sz="2800" dirty="0">
                        <a:solidFill>
                          <a:srgbClr val="57626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67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 </a:t>
                      </a:r>
                      <a:r>
                        <a:rPr lang="nl-NL" sz="2800" kern="1200" dirty="0" smtClean="0">
                          <a:solidFill>
                            <a:srgbClr val="57626E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j.kerkhoffs@platformsvmbo.nl</a:t>
                      </a:r>
                      <a:endParaRPr lang="nl-NL" sz="2800" kern="1200" dirty="0">
                        <a:solidFill>
                          <a:srgbClr val="57626E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67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 </a:t>
                      </a:r>
                      <a:r>
                        <a:rPr lang="nl-NL" sz="2800" kern="1200" dirty="0" smtClean="0">
                          <a:solidFill>
                            <a:srgbClr val="57626E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http://www.vernieuwingvmbo.nl</a:t>
                      </a:r>
                      <a:endParaRPr lang="nl-NL" sz="2800" kern="1200" dirty="0">
                        <a:solidFill>
                          <a:srgbClr val="57626E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67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 </a:t>
                      </a:r>
                      <a:endParaRPr lang="nl-NL" sz="2800" kern="1200" dirty="0">
                        <a:solidFill>
                          <a:srgbClr val="57626E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96" y="4620827"/>
            <a:ext cx="500635" cy="5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897" y="4105319"/>
            <a:ext cx="452308" cy="45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20" y="3535841"/>
            <a:ext cx="409611" cy="409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kstvak 7"/>
          <p:cNvSpPr txBox="1"/>
          <p:nvPr/>
        </p:nvSpPr>
        <p:spPr>
          <a:xfrm>
            <a:off x="250825" y="1344791"/>
            <a:ext cx="8642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3"/>
            <a:r>
              <a:rPr lang="nl-NL" sz="4800" dirty="0" smtClean="0">
                <a:solidFill>
                  <a:srgbClr val="002060"/>
                </a:solidFill>
              </a:rPr>
              <a:t>Dank voor uw aandacht!</a:t>
            </a:r>
            <a:endParaRPr lang="nl-NL" sz="4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7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 smtClean="0">
                <a:latin typeface="Calibri" panose="020F0502020204030204" pitchFamily="34" charset="0"/>
              </a:rPr>
              <a:t>Laatste ontwikkelingen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Examenprogramma’s zijn vastgesteld tot 2020</a:t>
            </a:r>
            <a:endParaRPr lang="nl-NL" dirty="0" smtClean="0"/>
          </a:p>
          <a:p>
            <a:r>
              <a:rPr lang="nl-NL" dirty="0" smtClean="0"/>
              <a:t>Voorlopig geen nieuwe syllabi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Regeling aanvragen nieuwe keuzevakken gepubliceerd, loopt via DUO</a:t>
            </a:r>
            <a:endParaRPr lang="nl-NL" dirty="0" smtClean="0"/>
          </a:p>
          <a:p>
            <a:r>
              <a:rPr lang="nl-NL" dirty="0" smtClean="0"/>
              <a:t>Schoolexamenbank: proefaccount aanvragen</a:t>
            </a:r>
            <a:endParaRPr lang="nl-NL" dirty="0" smtClean="0"/>
          </a:p>
          <a:p>
            <a:r>
              <a:rPr lang="nl-NL" dirty="0" smtClean="0"/>
              <a:t>Bevoegdhedenbrief komt deze maand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7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 smtClean="0">
                <a:latin typeface="Calibri" panose="020F0502020204030204" pitchFamily="34" charset="0"/>
              </a:rPr>
              <a:t>Afsluiting beroepsgericht programma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Profielvak: CSPE (en SE)</a:t>
            </a:r>
          </a:p>
          <a:p>
            <a:r>
              <a:rPr lang="nl-NL" dirty="0" smtClean="0"/>
              <a:t>Keuzevakken SE</a:t>
            </a:r>
          </a:p>
          <a:p>
            <a:endParaRPr lang="nl-NL" dirty="0"/>
          </a:p>
          <a:p>
            <a:r>
              <a:rPr lang="nl-NL" dirty="0" smtClean="0"/>
              <a:t>Alle toetsen die meetellen voor het eindcijfer moeten opgenomen worden in een Plan voor Toetsen en Afsluiting (PTA)</a:t>
            </a:r>
          </a:p>
          <a:p>
            <a:r>
              <a:rPr lang="nl-NL" dirty="0" smtClean="0"/>
              <a:t>PTA wordt gemaakt </a:t>
            </a:r>
            <a:r>
              <a:rPr lang="nl-NL" smtClean="0"/>
              <a:t>voor leerlingen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648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nl-NL" sz="32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11350"/>
            <a:ext cx="8579296" cy="5014813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welke activiteiten uw leerlingen uit moeten voeren, </a:t>
            </a:r>
            <a:endParaRPr lang="nl-NL" dirty="0" smtClean="0"/>
          </a:p>
          <a:p>
            <a:pPr lvl="0"/>
            <a:r>
              <a:rPr lang="nl-NL" dirty="0" smtClean="0"/>
              <a:t>hoe </a:t>
            </a:r>
            <a:r>
              <a:rPr lang="nl-NL" dirty="0"/>
              <a:t>van de activiteiten verslag wordt gedaan, </a:t>
            </a:r>
            <a:endParaRPr lang="nl-NL" dirty="0" smtClean="0"/>
          </a:p>
          <a:p>
            <a:pPr lvl="0"/>
            <a:r>
              <a:rPr lang="nl-NL" dirty="0" smtClean="0"/>
              <a:t>op </a:t>
            </a:r>
            <a:r>
              <a:rPr lang="nl-NL" dirty="0"/>
              <a:t>welke manier beoordeeld wordt of het loopbaandossier aan de eisen voldoet: </a:t>
            </a:r>
            <a:endParaRPr lang="nl-NL" dirty="0" smtClean="0"/>
          </a:p>
          <a:p>
            <a:pPr lvl="0"/>
            <a:r>
              <a:rPr lang="nl-NL" dirty="0" smtClean="0"/>
              <a:t>hoe </a:t>
            </a:r>
            <a:r>
              <a:rPr lang="nl-NL" dirty="0"/>
              <a:t>een loopbaandossier er bij u op school uitziet, </a:t>
            </a:r>
          </a:p>
          <a:p>
            <a:pPr lvl="0"/>
            <a:r>
              <a:rPr lang="nl-NL" dirty="0"/>
              <a:t>wat er gedaan wordt als de leerling niet aan de eisen zoals ze geteld zijn in het PTA voldoet, 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0" y="0"/>
            <a:ext cx="9144000" cy="58907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 smtClean="0">
                <a:solidFill>
                  <a:prstClr val="white"/>
                </a:solidFill>
              </a:rPr>
              <a:t>Plan van toetsing en afsluiting</a:t>
            </a:r>
            <a:endParaRPr lang="nl-NL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 smtClean="0">
                <a:latin typeface="Calibri" panose="020F0502020204030204" pitchFamily="34" charset="0"/>
              </a:rPr>
              <a:t>CSPE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Leerjaar 3 en 4</a:t>
            </a:r>
          </a:p>
          <a:p>
            <a:r>
              <a:rPr lang="nl-NL" dirty="0" smtClean="0"/>
              <a:t>Begin april – eind juni</a:t>
            </a:r>
          </a:p>
          <a:p>
            <a:r>
              <a:rPr lang="nl-NL" dirty="0" err="1" smtClean="0"/>
              <a:t>Één</a:t>
            </a:r>
            <a:r>
              <a:rPr lang="nl-NL" dirty="0" smtClean="0"/>
              <a:t> herkansing (verschil BB/KB – GL)</a:t>
            </a:r>
          </a:p>
          <a:p>
            <a:endParaRPr lang="nl-NL" dirty="0"/>
          </a:p>
          <a:p>
            <a:r>
              <a:rPr lang="nl-NL" dirty="0" smtClean="0"/>
              <a:t>Schoolexamens: PTA</a:t>
            </a:r>
          </a:p>
          <a:p>
            <a:r>
              <a:rPr lang="nl-NL" dirty="0" smtClean="0"/>
              <a:t>Schoolexamenbank</a:t>
            </a:r>
          </a:p>
          <a:p>
            <a:r>
              <a:rPr lang="nl-NL" dirty="0" smtClean="0"/>
              <a:t>Dekkend en representatief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96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5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nl-NL" dirty="0" smtClean="0">
                <a:solidFill>
                  <a:prstClr val="white"/>
                </a:solidFill>
                <a:latin typeface="Calibri Light" panose="020F0302020204030204" pitchFamily="34" charset="0"/>
                <a:sym typeface="Futura" charset="0"/>
              </a:rPr>
              <a:t>Slaag- zakregeling</a:t>
            </a:r>
            <a:endParaRPr lang="nl-NL" dirty="0">
              <a:solidFill>
                <a:prstClr val="white"/>
              </a:solidFill>
              <a:latin typeface="Calibri Light" panose="020F0302020204030204" pitchFamily="34" charset="0"/>
              <a:sym typeface="Helvetica Light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255865" y="728663"/>
          <a:ext cx="8632269" cy="657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8286"/>
                <a:gridCol w="2681417"/>
                <a:gridCol w="4192566"/>
              </a:tblGrid>
              <a:tr h="361906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Calibri Light" panose="020F0302020204030204" pitchFamily="34" charset="0"/>
                        </a:rPr>
                        <a:t>leerweg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Calibri Light" panose="020F0302020204030204" pitchFamily="34" charset="0"/>
                        </a:rPr>
                        <a:t>Beroepsgericht vak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Calibri Light" panose="020F0302020204030204" pitchFamily="34" charset="0"/>
                        </a:rPr>
                        <a:t>afsluiten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Basis en kader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Profielvak (4 modulen)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SE: mag verantwoorden in PTA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CSPE: moet eind 4</a:t>
                      </a:r>
                      <a:r>
                        <a:rPr lang="nl-NL" sz="2000" b="0" baseline="30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leerjaar, mag eind 3</a:t>
                      </a:r>
                      <a:r>
                        <a:rPr lang="nl-NL" sz="2000" b="0" baseline="30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leerjaar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Beide 50% eindcijfer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1 eindcijfer op eindlijst</a:t>
                      </a:r>
                    </a:p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Keuzevakken (ten minste 4)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SE verantwoorden in PTA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Naam en cijfer op eindlijst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Gemiddelde cijfer telt 1 keer mee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Gemengde</a:t>
                      </a:r>
                      <a:r>
                        <a:rPr lang="nl-NL" sz="200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leerweg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Profielvak (2 modulen) + keuzevak (tenminste 2)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CSPE: moet eind 4</a:t>
                      </a:r>
                      <a:r>
                        <a:rPr lang="nl-NL" sz="2000" b="0" baseline="30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leerjaar, mag eind 3</a:t>
                      </a:r>
                      <a:r>
                        <a:rPr lang="nl-NL" sz="2000" b="0" baseline="30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leerjaar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SE</a:t>
                      </a:r>
                      <a:r>
                        <a:rPr lang="nl-NL" sz="2000" b="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tenminste over keuzevakken, verantwoorden in PTA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Keuzevakken met naam en cijfer op eindlijst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Beide tellen 50% mee, één cijfer op eindlijst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 gridSpan="3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7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5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nl-NL" b="0" dirty="0" err="1" smtClean="0">
                <a:solidFill>
                  <a:prstClr val="white"/>
                </a:solidFill>
                <a:latin typeface="Calibri Light" panose="020F0302020204030204" pitchFamily="34" charset="0"/>
                <a:sym typeface="Futura" charset="0"/>
              </a:rPr>
              <a:t>Profielgebonden</a:t>
            </a:r>
            <a:r>
              <a:rPr lang="nl-NL" b="0" dirty="0" smtClean="0">
                <a:solidFill>
                  <a:prstClr val="white"/>
                </a:solidFill>
                <a:latin typeface="Calibri Light" panose="020F0302020204030204" pitchFamily="34" charset="0"/>
                <a:sym typeface="Futura" charset="0"/>
              </a:rPr>
              <a:t> vakken</a:t>
            </a:r>
            <a:endParaRPr lang="nl-NL" b="0" dirty="0">
              <a:solidFill>
                <a:prstClr val="white"/>
              </a:solidFill>
              <a:latin typeface="Calibri Light" panose="020F0302020204030204" pitchFamily="34" charset="0"/>
              <a:sym typeface="Helvetica Light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255865" y="728663"/>
          <a:ext cx="8632269" cy="4282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01441"/>
                <a:gridCol w="2944536"/>
                <a:gridCol w="3586292"/>
              </a:tblGrid>
              <a:tr h="361906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Calibri Light" panose="020F0302020204030204" pitchFamily="34" charset="0"/>
                        </a:rPr>
                        <a:t>Profiel: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Calibri Light" panose="020F0302020204030204" pitchFamily="34" charset="0"/>
                        </a:rPr>
                        <a:t>Verplicht vak: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latin typeface="Calibri Light" panose="020F0302020204030204" pitchFamily="34" charset="0"/>
                        </a:rPr>
                        <a:t>+ keuze uit: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EO, HBR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Economie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Wiskunde of Frans of Duits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ZW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Biologie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Wiskunde of Maatschappijkunde of Aardrijkskunde</a:t>
                      </a:r>
                      <a:r>
                        <a:rPr lang="nl-NL" sz="2000" b="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of Geschiedenis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BWI, PIE, M&amp;T, MVI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Wiskunde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0" dirty="0" err="1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Nask</a:t>
                      </a: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1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Groen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Wiskunde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Biologie of Nask1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D&amp;P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2 vakken uit Wiskunde, </a:t>
                      </a:r>
                      <a:r>
                        <a:rPr lang="nl-NL" sz="2000" b="0" dirty="0" err="1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Nask</a:t>
                      </a:r>
                      <a:r>
                        <a:rPr lang="nl-NL" sz="20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1, Biologie en</a:t>
                      </a:r>
                      <a:r>
                        <a:rPr lang="nl-NL" sz="2000" b="0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Economie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 smtClean="0">
                <a:latin typeface="Calibri" panose="020F0502020204030204" pitchFamily="34" charset="0"/>
              </a:rPr>
              <a:t>Duimregeling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GL – TL</a:t>
            </a:r>
          </a:p>
          <a:p>
            <a:r>
              <a:rPr lang="nl-NL" dirty="0" smtClean="0"/>
              <a:t>Technologie  		D&amp;P</a:t>
            </a:r>
          </a:p>
          <a:p>
            <a:r>
              <a:rPr lang="nl-NL" dirty="0" smtClean="0"/>
              <a:t>Vakkenpakket!</a:t>
            </a:r>
            <a:endParaRPr lang="nl-NL" dirty="0"/>
          </a:p>
        </p:txBody>
      </p:sp>
      <p:sp>
        <p:nvSpPr>
          <p:cNvPr id="2" name="PIJL-RECHTS 1"/>
          <p:cNvSpPr/>
          <p:nvPr/>
        </p:nvSpPr>
        <p:spPr>
          <a:xfrm>
            <a:off x="3131840" y="22768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2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 smtClean="0">
                <a:latin typeface="Calibri" panose="020F0502020204030204" pitchFamily="34" charset="0"/>
              </a:rPr>
              <a:t>Nieuw vmbo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Bezemregeling CSPE</a:t>
            </a:r>
          </a:p>
          <a:p>
            <a:r>
              <a:rPr lang="nl-NL" dirty="0" smtClean="0"/>
              <a:t>Tot 2019!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Op- afstromen</a:t>
            </a:r>
          </a:p>
          <a:p>
            <a:r>
              <a:rPr lang="nl-NL" dirty="0" smtClean="0"/>
              <a:t>Schoolregeling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Bevoegdheden</a:t>
            </a:r>
          </a:p>
          <a:p>
            <a:r>
              <a:rPr lang="nl-NL" dirty="0" smtClean="0"/>
              <a:t>Conversitabel + regelingen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71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e17596f3-dadc-4fca-93e5-dd15214cdff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UDIO_ID" val="332"/>
  <p:tag name="ARTICULATE_USED_LAYOUT" val="7"/>
</p:tagLst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5288</TotalTime>
  <Words>551</Words>
  <Application>Microsoft Office PowerPoint</Application>
  <PresentationFormat>Diavoorstelling (4:3)</PresentationFormat>
  <Paragraphs>134</Paragraphs>
  <Slides>17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Futura</vt:lpstr>
      <vt:lpstr>Helvetica Light</vt:lpstr>
      <vt:lpstr>Tahoma</vt:lpstr>
      <vt:lpstr>Times New Roman</vt:lpstr>
      <vt:lpstr>Wingdings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Kern van LOB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Opbrenst 6 februari</dc:title>
  <dc:creator>Viola van Lanschot Hubrecht</dc:creator>
  <cp:lastModifiedBy>Jacqueline Kerkhoffs</cp:lastModifiedBy>
  <cp:revision>338</cp:revision>
  <cp:lastPrinted>2017-06-06T15:15:22Z</cp:lastPrinted>
  <dcterms:created xsi:type="dcterms:W3CDTF">2014-02-06T15:27:24Z</dcterms:created>
  <dcterms:modified xsi:type="dcterms:W3CDTF">2017-06-06T15:15:47Z</dcterms:modified>
</cp:coreProperties>
</file>